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3"/>
  </p:notesMasterIdLst>
  <p:sldIdLst>
    <p:sldId id="256" r:id="rId2"/>
    <p:sldId id="257" r:id="rId3"/>
    <p:sldId id="310" r:id="rId4"/>
    <p:sldId id="311" r:id="rId5"/>
    <p:sldId id="312" r:id="rId6"/>
    <p:sldId id="313" r:id="rId7"/>
    <p:sldId id="306" r:id="rId8"/>
    <p:sldId id="258" r:id="rId9"/>
    <p:sldId id="308" r:id="rId10"/>
    <p:sldId id="309" r:id="rId11"/>
    <p:sldId id="307" r:id="rId12"/>
    <p:sldId id="259" r:id="rId13"/>
    <p:sldId id="315" r:id="rId14"/>
    <p:sldId id="264" r:id="rId15"/>
    <p:sldId id="314" r:id="rId16"/>
    <p:sldId id="265" r:id="rId17"/>
    <p:sldId id="266" r:id="rId18"/>
    <p:sldId id="316" r:id="rId19"/>
    <p:sldId id="317" r:id="rId20"/>
    <p:sldId id="323" r:id="rId21"/>
    <p:sldId id="324" r:id="rId22"/>
    <p:sldId id="325" r:id="rId23"/>
    <p:sldId id="327" r:id="rId24"/>
    <p:sldId id="328" r:id="rId25"/>
    <p:sldId id="329" r:id="rId26"/>
    <p:sldId id="331" r:id="rId27"/>
    <p:sldId id="333" r:id="rId28"/>
    <p:sldId id="335" r:id="rId29"/>
    <p:sldId id="337" r:id="rId30"/>
    <p:sldId id="339" r:id="rId31"/>
    <p:sldId id="340" r:id="rId32"/>
  </p:sldIdLst>
  <p:sldSz cx="9144000" cy="6858000" type="screen4x3"/>
  <p:notesSz cx="6858000" cy="9144000"/>
  <p:defaultTextStyle>
    <a:defPPr>
      <a:defRPr lang="zh-CN"/>
    </a:defPPr>
    <a:lvl1pPr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1pPr>
    <a:lvl2pPr marL="457200"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2pPr>
    <a:lvl3pPr marL="914400"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3pPr>
    <a:lvl4pPr marL="1371600"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4pPr>
    <a:lvl5pPr marL="1828800"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5pPr>
    <a:lvl6pPr marL="2286000" algn="r" defTabSz="914400" rtl="1" eaLnBrk="1" latinLnBrk="0" hangingPunct="1">
      <a:defRPr kumimoji="1" sz="2400" kern="1200">
        <a:solidFill>
          <a:schemeClr val="tx1"/>
        </a:solidFill>
        <a:latin typeface="Times New Roman" pitchFamily="18" charset="0"/>
        <a:ea typeface="SimSun" pitchFamily="2" charset="-122"/>
        <a:cs typeface="+mn-cs"/>
      </a:defRPr>
    </a:lvl6pPr>
    <a:lvl7pPr marL="2743200" algn="r" defTabSz="914400" rtl="1" eaLnBrk="1" latinLnBrk="0" hangingPunct="1">
      <a:defRPr kumimoji="1" sz="2400" kern="1200">
        <a:solidFill>
          <a:schemeClr val="tx1"/>
        </a:solidFill>
        <a:latin typeface="Times New Roman" pitchFamily="18" charset="0"/>
        <a:ea typeface="SimSun" pitchFamily="2" charset="-122"/>
        <a:cs typeface="+mn-cs"/>
      </a:defRPr>
    </a:lvl7pPr>
    <a:lvl8pPr marL="3200400" algn="r" defTabSz="914400" rtl="1" eaLnBrk="1" latinLnBrk="0" hangingPunct="1">
      <a:defRPr kumimoji="1" sz="2400" kern="1200">
        <a:solidFill>
          <a:schemeClr val="tx1"/>
        </a:solidFill>
        <a:latin typeface="Times New Roman" pitchFamily="18" charset="0"/>
        <a:ea typeface="SimSun" pitchFamily="2" charset="-122"/>
        <a:cs typeface="+mn-cs"/>
      </a:defRPr>
    </a:lvl8pPr>
    <a:lvl9pPr marL="3657600" algn="r" defTabSz="914400" rtl="1" eaLnBrk="1" latinLnBrk="0" hangingPunct="1">
      <a:defRPr kumimoji="1" sz="2400" kern="1200">
        <a:solidFill>
          <a:schemeClr val="tx1"/>
        </a:solidFill>
        <a:latin typeface="Times New Roman" pitchFamily="18" charset="0"/>
        <a:ea typeface="SimSun"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FBED"/>
    <a:srgbClr val="663300"/>
    <a:srgbClr val="993300"/>
    <a:srgbClr val="E7E39B"/>
    <a:srgbClr val="E3F9DF"/>
    <a:srgbClr val="FFFFC3"/>
    <a:srgbClr val="FFFFA5"/>
    <a:srgbClr val="CC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341" autoAdjust="0"/>
    <p:restoredTop sz="90985" autoAdjust="0"/>
  </p:normalViewPr>
  <p:slideViewPr>
    <p:cSldViewPr>
      <p:cViewPr varScale="1">
        <p:scale>
          <a:sx n="66" d="100"/>
          <a:sy n="66" d="100"/>
        </p:scale>
        <p:origin x="-152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smtClean="0">
                <a:ea typeface="宋体" pitchFamily="2" charset="-122"/>
              </a:defRPr>
            </a:lvl1pPr>
          </a:lstStyle>
          <a:p>
            <a:pPr>
              <a:defRPr/>
            </a:pPr>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smtClean="0">
                <a:ea typeface="宋体" pitchFamily="2" charset="-122"/>
              </a:defRPr>
            </a:lvl1pPr>
          </a:lstStyle>
          <a:p>
            <a:pPr>
              <a:defRPr/>
            </a:pPr>
            <a:fld id="{6797DA1A-03DD-4C23-B5C7-44C24BF327EA}" type="datetimeFigureOut">
              <a:rPr lang="ar-SA"/>
              <a:pPr>
                <a:defRPr/>
              </a:pPr>
              <a:t>02/04/31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SA" noProof="0" smtClean="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smtClean="0">
                <a:ea typeface="宋体" pitchFamily="2" charset="-122"/>
              </a:defRPr>
            </a:lvl1pPr>
          </a:lstStyle>
          <a:p>
            <a:pPr>
              <a:defRPr/>
            </a:pPr>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smtClean="0">
                <a:ea typeface="宋体" pitchFamily="2" charset="-122"/>
              </a:defRPr>
            </a:lvl1pPr>
          </a:lstStyle>
          <a:p>
            <a:pPr>
              <a:defRPr/>
            </a:pPr>
            <a:fld id="{0B3EE2B7-582E-4A6C-BCEE-EE948AC08DCB}" type="slidenum">
              <a:rPr lang="ar-SA"/>
              <a:pPr>
                <a:defRPr/>
              </a:pPr>
              <a:t>‹#›</a:t>
            </a:fld>
            <a:endParaRPr lang="ar-SA"/>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mn-lt"/>
        <a:ea typeface="SimSun" pitchFamily="2" charset="-122"/>
        <a:cs typeface="Arial" pitchFamily="34" charset="0"/>
      </a:defRPr>
    </a:lvl1pPr>
    <a:lvl2pPr marL="457200" algn="r" rtl="1" fontAlgn="base">
      <a:spcBef>
        <a:spcPct val="30000"/>
      </a:spcBef>
      <a:spcAft>
        <a:spcPct val="0"/>
      </a:spcAft>
      <a:defRPr sz="1200" kern="1200">
        <a:solidFill>
          <a:schemeClr val="tx1"/>
        </a:solidFill>
        <a:latin typeface="+mn-lt"/>
        <a:ea typeface="SimSun" pitchFamily="2" charset="-122"/>
        <a:cs typeface="Arial" pitchFamily="34" charset="0"/>
      </a:defRPr>
    </a:lvl2pPr>
    <a:lvl3pPr marL="914400" algn="r" rtl="1" fontAlgn="base">
      <a:spcBef>
        <a:spcPct val="30000"/>
      </a:spcBef>
      <a:spcAft>
        <a:spcPct val="0"/>
      </a:spcAft>
      <a:defRPr sz="1200" kern="1200">
        <a:solidFill>
          <a:schemeClr val="tx1"/>
        </a:solidFill>
        <a:latin typeface="+mn-lt"/>
        <a:ea typeface="SimSun" pitchFamily="2" charset="-122"/>
        <a:cs typeface="Arial" pitchFamily="34" charset="0"/>
      </a:defRPr>
    </a:lvl3pPr>
    <a:lvl4pPr marL="1371600" algn="r" rtl="1" fontAlgn="base">
      <a:spcBef>
        <a:spcPct val="30000"/>
      </a:spcBef>
      <a:spcAft>
        <a:spcPct val="0"/>
      </a:spcAft>
      <a:defRPr sz="1200" kern="1200">
        <a:solidFill>
          <a:schemeClr val="tx1"/>
        </a:solidFill>
        <a:latin typeface="+mn-lt"/>
        <a:ea typeface="SimSun" pitchFamily="2" charset="-122"/>
        <a:cs typeface="Arial" pitchFamily="34" charset="0"/>
      </a:defRPr>
    </a:lvl4pPr>
    <a:lvl5pPr marL="1828800" algn="r" rtl="1" fontAlgn="base">
      <a:spcBef>
        <a:spcPct val="30000"/>
      </a:spcBef>
      <a:spcAft>
        <a:spcPct val="0"/>
      </a:spcAft>
      <a:defRPr sz="1200" kern="1200">
        <a:solidFill>
          <a:schemeClr val="tx1"/>
        </a:solidFill>
        <a:latin typeface="+mn-lt"/>
        <a:ea typeface="SimSun" pitchFamily="2" charset="-122"/>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a:lstStyle/>
          <a:p>
            <a:pPr>
              <a:spcBef>
                <a:spcPct val="0"/>
              </a:spcBef>
            </a:pPr>
            <a:endParaRPr lang="en-US"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9715336-DC59-4391-A772-6D7EEC89E41A}" type="slidenum">
              <a:rPr lang="en-US">
                <a:ea typeface="SimSun" pitchFamily="2" charset="-122"/>
              </a:rPr>
              <a:pPr/>
              <a:t>26</a:t>
            </a:fld>
            <a:endParaRPr lang="en-US">
              <a:ea typeface="SimSun"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مستطيل 17"/>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5" name="مستطيل 18"/>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6" name="مستطيل 19"/>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7" name="مستطيل 20"/>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0" name="مستطيل 23"/>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11" name="مستطيل 24"/>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2" name="مستطيل 25"/>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3" name="مستطيل 26"/>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4" name="مستطيل 27"/>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8" name="عنوان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ar-SA" smtClean="0"/>
              <a:t>انقر لتحرير نمط العنوان الرئيسي</a:t>
            </a:r>
            <a:endParaRPr lang="en-US"/>
          </a:p>
        </p:txBody>
      </p:sp>
      <p:sp>
        <p:nvSpPr>
          <p:cNvPr id="9" name="عنوان فرعي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ar-SA" smtClean="0"/>
              <a:t>انقر لتحرير نمط العنوان الثانوي الرئيسي</a:t>
            </a:r>
            <a:endParaRPr lang="en-US"/>
          </a:p>
        </p:txBody>
      </p:sp>
      <p:sp>
        <p:nvSpPr>
          <p:cNvPr id="15" name="عنصر نائب للتاريخ 27"/>
          <p:cNvSpPr>
            <a:spLocks noGrp="1"/>
          </p:cNvSpPr>
          <p:nvPr>
            <p:ph type="dt" sz="half" idx="10"/>
          </p:nvPr>
        </p:nvSpPr>
        <p:spPr/>
        <p:txBody>
          <a:bodyPr/>
          <a:lstStyle>
            <a:lvl1pPr>
              <a:defRPr/>
            </a:lvl1pPr>
            <a:extLst/>
          </a:lstStyle>
          <a:p>
            <a:pPr>
              <a:defRPr/>
            </a:pPr>
            <a:endParaRPr lang="en-US" altLang="zh-CN"/>
          </a:p>
        </p:txBody>
      </p:sp>
      <p:sp>
        <p:nvSpPr>
          <p:cNvPr id="16" name="عنصر نائب للتذييل 16"/>
          <p:cNvSpPr>
            <a:spLocks noGrp="1"/>
          </p:cNvSpPr>
          <p:nvPr>
            <p:ph type="ftr" sz="quarter" idx="11"/>
          </p:nvPr>
        </p:nvSpPr>
        <p:spPr/>
        <p:txBody>
          <a:bodyPr/>
          <a:lstStyle>
            <a:lvl1pPr>
              <a:defRPr/>
            </a:lvl1pPr>
            <a:extLst/>
          </a:lstStyle>
          <a:p>
            <a:pPr>
              <a:defRPr/>
            </a:pPr>
            <a:endParaRPr lang="en-US" altLang="zh-CN"/>
          </a:p>
        </p:txBody>
      </p:sp>
      <p:sp>
        <p:nvSpPr>
          <p:cNvPr id="17" name="عنصر نائب لرقم الشريحة 28"/>
          <p:cNvSpPr>
            <a:spLocks noGrp="1"/>
          </p:cNvSpPr>
          <p:nvPr>
            <p:ph type="sldNum" sz="quarter" idx="12"/>
          </p:nvPr>
        </p:nvSpPr>
        <p:spPr/>
        <p:txBody>
          <a:bodyPr/>
          <a:lstStyle>
            <a:lvl1pPr>
              <a:defRPr/>
            </a:lvl1pPr>
            <a:extLst/>
          </a:lstStyle>
          <a:p>
            <a:pPr>
              <a:defRPr/>
            </a:pPr>
            <a:fld id="{045E2FE6-30CD-434F-AD52-240452253932}" type="slidenum">
              <a:rPr lang="en-US" altLang="zh-CN"/>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endParaRPr lang="en-US" altLang="zh-CN"/>
          </a:p>
        </p:txBody>
      </p:sp>
      <p:sp>
        <p:nvSpPr>
          <p:cNvPr id="5" name="عنصر نائب للتذييل 2"/>
          <p:cNvSpPr>
            <a:spLocks noGrp="1"/>
          </p:cNvSpPr>
          <p:nvPr>
            <p:ph type="ftr" sz="quarter" idx="11"/>
          </p:nvPr>
        </p:nvSpPr>
        <p:spPr/>
        <p:txBody>
          <a:bodyPr/>
          <a:lstStyle>
            <a:lvl1pPr>
              <a:defRPr/>
            </a:lvl1pPr>
          </a:lstStyle>
          <a:p>
            <a:pPr>
              <a:defRPr/>
            </a:pPr>
            <a:endParaRPr lang="en-US" altLang="zh-CN"/>
          </a:p>
        </p:txBody>
      </p:sp>
      <p:sp>
        <p:nvSpPr>
          <p:cNvPr id="6" name="عنصر نائب لرقم الشريحة 22"/>
          <p:cNvSpPr>
            <a:spLocks noGrp="1"/>
          </p:cNvSpPr>
          <p:nvPr>
            <p:ph type="sldNum" sz="quarter" idx="12"/>
          </p:nvPr>
        </p:nvSpPr>
        <p:spPr/>
        <p:txBody>
          <a:bodyPr/>
          <a:lstStyle>
            <a:lvl1pPr>
              <a:defRPr/>
            </a:lvl1pPr>
          </a:lstStyle>
          <a:p>
            <a:pPr>
              <a:defRPr/>
            </a:pPr>
            <a:fld id="{88AA608F-7A45-4509-8AFB-25F115F3AD79}"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981200" cy="5851525"/>
          </a:xfrm>
        </p:spPr>
        <p:txBody>
          <a:bodyPr vert="eaVert" anchor="ctr"/>
          <a:lstStyle>
            <a:extLs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609600" y="274639"/>
            <a:ext cx="5867400" cy="5851525"/>
          </a:xfrm>
        </p:spPr>
        <p:txBody>
          <a:bodyPr vert="eaVert"/>
          <a:lstStyle>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endParaRPr lang="en-US" altLang="zh-CN"/>
          </a:p>
        </p:txBody>
      </p:sp>
      <p:sp>
        <p:nvSpPr>
          <p:cNvPr id="5" name="عنصر نائب للتذييل 2"/>
          <p:cNvSpPr>
            <a:spLocks noGrp="1"/>
          </p:cNvSpPr>
          <p:nvPr>
            <p:ph type="ftr" sz="quarter" idx="11"/>
          </p:nvPr>
        </p:nvSpPr>
        <p:spPr/>
        <p:txBody>
          <a:bodyPr/>
          <a:lstStyle>
            <a:lvl1pPr>
              <a:defRPr/>
            </a:lvl1pPr>
          </a:lstStyle>
          <a:p>
            <a:pPr>
              <a:defRPr/>
            </a:pPr>
            <a:endParaRPr lang="en-US" altLang="zh-CN"/>
          </a:p>
        </p:txBody>
      </p:sp>
      <p:sp>
        <p:nvSpPr>
          <p:cNvPr id="6" name="عنصر نائب لرقم الشريحة 22"/>
          <p:cNvSpPr>
            <a:spLocks noGrp="1"/>
          </p:cNvSpPr>
          <p:nvPr>
            <p:ph type="sldNum" sz="quarter" idx="12"/>
          </p:nvPr>
        </p:nvSpPr>
        <p:spPr/>
        <p:txBody>
          <a:bodyPr/>
          <a:lstStyle>
            <a:lvl1pPr>
              <a:defRPr/>
            </a:lvl1pPr>
          </a:lstStyle>
          <a:p>
            <a:pPr>
              <a:defRPr/>
            </a:pPr>
            <a:fld id="{DFA6D6F6-F705-435E-A7C2-D8827D71F3D8}"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endParaRPr lang="en-US" altLang="zh-CN"/>
          </a:p>
        </p:txBody>
      </p:sp>
      <p:sp>
        <p:nvSpPr>
          <p:cNvPr id="5" name="عنصر نائب للتذييل 2"/>
          <p:cNvSpPr>
            <a:spLocks noGrp="1"/>
          </p:cNvSpPr>
          <p:nvPr>
            <p:ph type="ftr" sz="quarter" idx="11"/>
          </p:nvPr>
        </p:nvSpPr>
        <p:spPr/>
        <p:txBody>
          <a:bodyPr/>
          <a:lstStyle>
            <a:lvl1pPr>
              <a:defRPr/>
            </a:lvl1pPr>
          </a:lstStyle>
          <a:p>
            <a:pPr>
              <a:defRPr/>
            </a:pPr>
            <a:endParaRPr lang="en-US" altLang="zh-CN"/>
          </a:p>
        </p:txBody>
      </p:sp>
      <p:sp>
        <p:nvSpPr>
          <p:cNvPr id="6" name="عنصر نائب لرقم الشريحة 22"/>
          <p:cNvSpPr>
            <a:spLocks noGrp="1"/>
          </p:cNvSpPr>
          <p:nvPr>
            <p:ph type="sldNum" sz="quarter" idx="12"/>
          </p:nvPr>
        </p:nvSpPr>
        <p:spPr/>
        <p:txBody>
          <a:bodyPr/>
          <a:lstStyle>
            <a:lvl1pPr>
              <a:defRPr/>
            </a:lvl1pPr>
          </a:lstStyle>
          <a:p>
            <a:pPr>
              <a:defRPr/>
            </a:pPr>
            <a:fld id="{AA62ED41-CF5E-48EF-8823-B1008AF1562A}"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7"/>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5" name="شكل حر 18"/>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6" name="شكل حر 19"/>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7" name="شكل حر 20"/>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8" name="شكل حر 23"/>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9" name="شكل حر 24"/>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0" name="شكل حر 25"/>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1" name="شكل حر 26"/>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2" name="شكل حر 27"/>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3" name="شكل حر 28"/>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4" name="شكل حر 29"/>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5" name="شكل حر 30"/>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6" name="شكل حر 31"/>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7" name="شكل حر 32"/>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8" name="شكل حر 33"/>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kumimoji="0" lang="en-US">
              <a:ea typeface="宋体" pitchFamily="2" charset="-122"/>
            </a:endParaRPr>
          </a:p>
        </p:txBody>
      </p:sp>
      <p:sp>
        <p:nvSpPr>
          <p:cNvPr id="19" name="مستطيل 34"/>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20" name="مستطيل 35"/>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21" name="مستطيل 36"/>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22" name="مستطيل 37"/>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23" name="مستطيل 38"/>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24" name="مستطيل 39"/>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3" name="عنصر نائب للنص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ar-SA" smtClean="0"/>
              <a:t>انقر لتحرير أنماط النص الرئيسي</a:t>
            </a:r>
          </a:p>
        </p:txBody>
      </p:sp>
      <p:sp>
        <p:nvSpPr>
          <p:cNvPr id="2" name="عنوان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ar-SA" smtClean="0"/>
              <a:t>انقر لتحرير نمط العنوان الرئيسي</a:t>
            </a:r>
            <a:endParaRPr lang="en-US"/>
          </a:p>
        </p:txBody>
      </p:sp>
      <p:sp>
        <p:nvSpPr>
          <p:cNvPr id="25" name="عنصر نائب للتاريخ 3"/>
          <p:cNvSpPr>
            <a:spLocks noGrp="1"/>
          </p:cNvSpPr>
          <p:nvPr>
            <p:ph type="dt" sz="half" idx="10"/>
          </p:nvPr>
        </p:nvSpPr>
        <p:spPr/>
        <p:txBody>
          <a:bodyPr/>
          <a:lstStyle>
            <a:lvl1pPr>
              <a:defRPr/>
            </a:lvl1pPr>
            <a:extLst/>
          </a:lstStyle>
          <a:p>
            <a:pPr>
              <a:defRPr/>
            </a:pPr>
            <a:endParaRPr lang="en-US" altLang="zh-CN"/>
          </a:p>
        </p:txBody>
      </p:sp>
      <p:sp>
        <p:nvSpPr>
          <p:cNvPr id="26" name="عنصر نائب للتذييل 4"/>
          <p:cNvSpPr>
            <a:spLocks noGrp="1"/>
          </p:cNvSpPr>
          <p:nvPr>
            <p:ph type="ftr" sz="quarter" idx="11"/>
          </p:nvPr>
        </p:nvSpPr>
        <p:spPr/>
        <p:txBody>
          <a:bodyPr/>
          <a:lstStyle>
            <a:lvl1pPr>
              <a:defRPr/>
            </a:lvl1pPr>
            <a:extLst/>
          </a:lstStyle>
          <a:p>
            <a:pPr>
              <a:defRPr/>
            </a:pPr>
            <a:endParaRPr lang="en-US" altLang="zh-CN"/>
          </a:p>
        </p:txBody>
      </p:sp>
      <p:sp>
        <p:nvSpPr>
          <p:cNvPr id="27" name="عنصر نائب لرقم الشريحة 5"/>
          <p:cNvSpPr>
            <a:spLocks noGrp="1"/>
          </p:cNvSpPr>
          <p:nvPr>
            <p:ph type="sldNum" sz="quarter" idx="12"/>
          </p:nvPr>
        </p:nvSpPr>
        <p:spPr/>
        <p:txBody>
          <a:bodyPr/>
          <a:lstStyle>
            <a:lvl1pPr>
              <a:defRPr/>
            </a:lvl1pPr>
            <a:extLst/>
          </a:lstStyle>
          <a:p>
            <a:pPr>
              <a:defRPr/>
            </a:pPr>
            <a:fld id="{E2DD2F5C-526B-43CC-9B22-ED241E171D83}"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2064"/>
            <a:ext cx="8229600" cy="914400"/>
          </a:xfrm>
        </p:spPr>
        <p:txBody>
          <a:bodyPr/>
          <a:lstStyle>
            <a:extLst/>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extLst/>
          </a:lstStyle>
          <a:p>
            <a:pPr>
              <a:defRPr/>
            </a:pPr>
            <a:endParaRPr lang="en-US" altLang="zh-CN"/>
          </a:p>
        </p:txBody>
      </p:sp>
      <p:sp>
        <p:nvSpPr>
          <p:cNvPr id="6" name="عنصر نائب للتذييل 5"/>
          <p:cNvSpPr>
            <a:spLocks noGrp="1"/>
          </p:cNvSpPr>
          <p:nvPr>
            <p:ph type="ftr" sz="quarter" idx="11"/>
          </p:nvPr>
        </p:nvSpPr>
        <p:spPr/>
        <p:txBody>
          <a:bodyPr/>
          <a:lstStyle>
            <a:lvl1pPr>
              <a:defRPr/>
            </a:lvl1pPr>
            <a:extLst/>
          </a:lstStyle>
          <a:p>
            <a:pPr>
              <a:defRPr/>
            </a:pPr>
            <a:endParaRPr lang="en-US" altLang="zh-CN"/>
          </a:p>
        </p:txBody>
      </p:sp>
      <p:sp>
        <p:nvSpPr>
          <p:cNvPr id="7" name="عنصر نائب لرقم الشريحة 6"/>
          <p:cNvSpPr>
            <a:spLocks noGrp="1"/>
          </p:cNvSpPr>
          <p:nvPr>
            <p:ph type="sldNum" sz="quarter" idx="12"/>
          </p:nvPr>
        </p:nvSpPr>
        <p:spPr/>
        <p:txBody>
          <a:bodyPr/>
          <a:lstStyle>
            <a:lvl1pPr>
              <a:defRPr/>
            </a:lvl1pPr>
            <a:extLst/>
          </a:lstStyle>
          <a:p>
            <a:pPr>
              <a:defRPr/>
            </a:pPr>
            <a:fld id="{6B5357C9-869D-4B2C-AE20-A3632E3B5EF1}"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7" name="مستطيل 17"/>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8" name="مستطيل 18"/>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9" name="مستطيل 19"/>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10" name="مستطيل 20"/>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1" name="مستطيل 23"/>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12" name="مستطيل 24"/>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13" name="مستطيل 25"/>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14" name="مستطيل 26"/>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5" name="مستطيل 27"/>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16" name="مستطيل 28"/>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2" name="عنوان 1"/>
          <p:cNvSpPr>
            <a:spLocks noGrp="1"/>
          </p:cNvSpPr>
          <p:nvPr>
            <p:ph type="title"/>
          </p:nvPr>
        </p:nvSpPr>
        <p:spPr>
          <a:xfrm>
            <a:off x="504824" y="512064"/>
            <a:ext cx="7772400" cy="914400"/>
          </a:xfrm>
        </p:spPr>
        <p:txBody>
          <a:bodyPr/>
          <a:lstStyle>
            <a:lvl1pPr>
              <a:defRPr sz="4000"/>
            </a:lvl1pPr>
            <a:extLst/>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7" name="عنصر نائب للتاريخ 6"/>
          <p:cNvSpPr>
            <a:spLocks noGrp="1"/>
          </p:cNvSpPr>
          <p:nvPr>
            <p:ph type="dt" sz="half" idx="10"/>
          </p:nvPr>
        </p:nvSpPr>
        <p:spPr/>
        <p:txBody>
          <a:bodyPr/>
          <a:lstStyle>
            <a:lvl1pPr>
              <a:defRPr/>
            </a:lvl1pPr>
            <a:extLst/>
          </a:lstStyle>
          <a:p>
            <a:pPr>
              <a:defRPr/>
            </a:pPr>
            <a:endParaRPr lang="en-US" altLang="zh-CN"/>
          </a:p>
        </p:txBody>
      </p:sp>
      <p:sp>
        <p:nvSpPr>
          <p:cNvPr id="18" name="عنصر نائب للتذييل 7"/>
          <p:cNvSpPr>
            <a:spLocks noGrp="1"/>
          </p:cNvSpPr>
          <p:nvPr>
            <p:ph type="ftr" sz="quarter" idx="11"/>
          </p:nvPr>
        </p:nvSpPr>
        <p:spPr/>
        <p:txBody>
          <a:bodyPr/>
          <a:lstStyle>
            <a:lvl1pPr>
              <a:defRPr/>
            </a:lvl1pPr>
            <a:extLst/>
          </a:lstStyle>
          <a:p>
            <a:pPr>
              <a:defRPr/>
            </a:pPr>
            <a:endParaRPr lang="en-US" altLang="zh-CN"/>
          </a:p>
        </p:txBody>
      </p:sp>
      <p:sp>
        <p:nvSpPr>
          <p:cNvPr id="19" name="عنصر نائب لرقم الشريحة 8"/>
          <p:cNvSpPr>
            <a:spLocks noGrp="1"/>
          </p:cNvSpPr>
          <p:nvPr>
            <p:ph type="sldNum" sz="quarter" idx="12"/>
          </p:nvPr>
        </p:nvSpPr>
        <p:spPr/>
        <p:txBody>
          <a:bodyPr/>
          <a:lstStyle>
            <a:lvl1pPr>
              <a:defRPr/>
            </a:lvl1pPr>
            <a:extLst/>
          </a:lstStyle>
          <a:p>
            <a:pPr>
              <a:defRPr/>
            </a:pPr>
            <a:fld id="{F8DF9FA9-4D72-4F47-B149-60E9CE4E9A96}"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914400"/>
          </a:xfrm>
        </p:spPr>
        <p:txBody>
          <a:bodyPr/>
          <a:lstStyle>
            <a:lvl1pPr>
              <a:defRPr sz="4000" cap="none" baseline="0"/>
            </a:lvl1pPr>
            <a:extLst/>
          </a:lstStyle>
          <a:p>
            <a:r>
              <a:rPr lang="ar-SA" smtClean="0"/>
              <a:t>انقر لتحرير نمط العنوان الرئيسي</a:t>
            </a:r>
            <a:endParaRPr lang="en-US"/>
          </a:p>
        </p:txBody>
      </p:sp>
      <p:sp>
        <p:nvSpPr>
          <p:cNvPr id="3" name="عنصر نائب للتاريخ 13"/>
          <p:cNvSpPr>
            <a:spLocks noGrp="1"/>
          </p:cNvSpPr>
          <p:nvPr>
            <p:ph type="dt" sz="half" idx="10"/>
          </p:nvPr>
        </p:nvSpPr>
        <p:spPr/>
        <p:txBody>
          <a:bodyPr/>
          <a:lstStyle>
            <a:lvl1pPr>
              <a:defRPr/>
            </a:lvl1pPr>
          </a:lstStyle>
          <a:p>
            <a:pPr>
              <a:defRPr/>
            </a:pPr>
            <a:endParaRPr lang="en-US" altLang="zh-CN"/>
          </a:p>
        </p:txBody>
      </p:sp>
      <p:sp>
        <p:nvSpPr>
          <p:cNvPr id="4" name="عنصر نائب للتذييل 2"/>
          <p:cNvSpPr>
            <a:spLocks noGrp="1"/>
          </p:cNvSpPr>
          <p:nvPr>
            <p:ph type="ftr" sz="quarter" idx="11"/>
          </p:nvPr>
        </p:nvSpPr>
        <p:spPr/>
        <p:txBody>
          <a:bodyPr/>
          <a:lstStyle>
            <a:lvl1pPr>
              <a:defRPr/>
            </a:lvl1pPr>
          </a:lstStyle>
          <a:p>
            <a:pPr>
              <a:defRPr/>
            </a:pPr>
            <a:endParaRPr lang="en-US" altLang="zh-CN"/>
          </a:p>
        </p:txBody>
      </p:sp>
      <p:sp>
        <p:nvSpPr>
          <p:cNvPr id="5" name="عنصر نائب لرقم الشريحة 22"/>
          <p:cNvSpPr>
            <a:spLocks noGrp="1"/>
          </p:cNvSpPr>
          <p:nvPr>
            <p:ph type="sldNum" sz="quarter" idx="12"/>
          </p:nvPr>
        </p:nvSpPr>
        <p:spPr/>
        <p:txBody>
          <a:bodyPr/>
          <a:lstStyle>
            <a:lvl1pPr>
              <a:defRPr/>
            </a:lvl1pPr>
          </a:lstStyle>
          <a:p>
            <a:pPr>
              <a:defRPr/>
            </a:pPr>
            <a:fld id="{694B11F1-4AF6-4569-8F16-3DF1CF3DE91A}" type="slidenum">
              <a:rPr lang="en-US" altLang="zh-CN"/>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extLst/>
          </a:lstStyle>
          <a:p>
            <a:pPr>
              <a:defRPr/>
            </a:pPr>
            <a:endParaRPr lang="en-US" altLang="zh-CN"/>
          </a:p>
        </p:txBody>
      </p:sp>
      <p:sp>
        <p:nvSpPr>
          <p:cNvPr id="3" name="عنصر نائب للتذييل 2"/>
          <p:cNvSpPr>
            <a:spLocks noGrp="1"/>
          </p:cNvSpPr>
          <p:nvPr>
            <p:ph type="ftr" sz="quarter" idx="11"/>
          </p:nvPr>
        </p:nvSpPr>
        <p:spPr/>
        <p:txBody>
          <a:bodyPr/>
          <a:lstStyle>
            <a:lvl1pPr>
              <a:defRPr/>
            </a:lvl1pPr>
            <a:extLst/>
          </a:lstStyle>
          <a:p>
            <a:pPr>
              <a:defRPr/>
            </a:pPr>
            <a:endParaRPr lang="en-US" altLang="zh-CN"/>
          </a:p>
        </p:txBody>
      </p:sp>
      <p:sp>
        <p:nvSpPr>
          <p:cNvPr id="4" name="عنصر نائب لرقم الشريحة 3"/>
          <p:cNvSpPr>
            <a:spLocks noGrp="1"/>
          </p:cNvSpPr>
          <p:nvPr>
            <p:ph type="sldNum" sz="quarter" idx="12"/>
          </p:nvPr>
        </p:nvSpPr>
        <p:spPr/>
        <p:txBody>
          <a:bodyPr/>
          <a:lstStyle>
            <a:lvl1pPr>
              <a:defRPr/>
            </a:lvl1pPr>
            <a:extLst/>
          </a:lstStyle>
          <a:p>
            <a:pPr>
              <a:defRPr/>
            </a:pPr>
            <a:fld id="{C0213C51-31F7-4CCA-BE90-120A3CBE130A}"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273050"/>
            <a:ext cx="8229600" cy="1162050"/>
          </a:xfrm>
        </p:spPr>
        <p:txBody>
          <a:bodyPr anchor="ctr"/>
          <a:lstStyle>
            <a:lvl1pPr algn="l">
              <a:buNone/>
              <a:defRPr sz="3600" b="0"/>
            </a:lvl1pPr>
            <a:extLst/>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13"/>
          <p:cNvSpPr>
            <a:spLocks noGrp="1"/>
          </p:cNvSpPr>
          <p:nvPr>
            <p:ph type="dt" sz="half" idx="10"/>
          </p:nvPr>
        </p:nvSpPr>
        <p:spPr/>
        <p:txBody>
          <a:bodyPr/>
          <a:lstStyle>
            <a:lvl1pPr>
              <a:defRPr/>
            </a:lvl1pPr>
          </a:lstStyle>
          <a:p>
            <a:pPr>
              <a:defRPr/>
            </a:pPr>
            <a:endParaRPr lang="en-US" altLang="zh-CN"/>
          </a:p>
        </p:txBody>
      </p:sp>
      <p:sp>
        <p:nvSpPr>
          <p:cNvPr id="6" name="عنصر نائب للتذييل 2"/>
          <p:cNvSpPr>
            <a:spLocks noGrp="1"/>
          </p:cNvSpPr>
          <p:nvPr>
            <p:ph type="ftr" sz="quarter" idx="11"/>
          </p:nvPr>
        </p:nvSpPr>
        <p:spPr/>
        <p:txBody>
          <a:bodyPr/>
          <a:lstStyle>
            <a:lvl1pPr>
              <a:defRPr/>
            </a:lvl1pPr>
          </a:lstStyle>
          <a:p>
            <a:pPr>
              <a:defRPr/>
            </a:pPr>
            <a:endParaRPr lang="en-US" altLang="zh-CN"/>
          </a:p>
        </p:txBody>
      </p:sp>
      <p:sp>
        <p:nvSpPr>
          <p:cNvPr id="7" name="عنصر نائب لرقم الشريحة 22"/>
          <p:cNvSpPr>
            <a:spLocks noGrp="1"/>
          </p:cNvSpPr>
          <p:nvPr>
            <p:ph type="sldNum" sz="quarter" idx="12"/>
          </p:nvPr>
        </p:nvSpPr>
        <p:spPr/>
        <p:txBody>
          <a:bodyPr/>
          <a:lstStyle>
            <a:lvl1pPr>
              <a:defRPr/>
            </a:lvl1pPr>
          </a:lstStyle>
          <a:p>
            <a:pPr>
              <a:defRPr/>
            </a:pPr>
            <a:fld id="{570153AE-55CE-468E-917C-84375D997C2E}" type="slidenum">
              <a:rPr lang="en-US" altLang="zh-CN"/>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5" name="مستطيل 17"/>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cxnSp>
        <p:nvCxnSpPr>
          <p:cNvPr id="6" name="رابط مستقيم 18"/>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مجموعة 19"/>
          <p:cNvGrpSpPr>
            <a:grpSpLocks/>
          </p:cNvGrpSpPr>
          <p:nvPr/>
        </p:nvGrpSpPr>
        <p:grpSpPr bwMode="auto">
          <a:xfrm rot="5400000">
            <a:off x="8515351" y="1219200"/>
            <a:ext cx="131762" cy="128587"/>
            <a:chOff x="6668087" y="1297746"/>
            <a:chExt cx="161840" cy="156602"/>
          </a:xfrm>
        </p:grpSpPr>
        <p:cxnSp>
          <p:nvCxnSpPr>
            <p:cNvPr id="8" name="رابط مستقيم 20"/>
            <p:cNvCxnSpPr/>
            <p:nvPr/>
          </p:nvCxnSpPr>
          <p:spPr>
            <a:xfrm rot="16200000">
              <a:off x="6663593" y="1292574"/>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23"/>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24"/>
            <p:cNvCxnSpPr/>
            <p:nvPr/>
          </p:nvCxnSpPr>
          <p:spPr>
            <a:xfrm rot="5400000" flipH="1">
              <a:off x="6744513" y="1291599"/>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مجموعة 25"/>
          <p:cNvGrpSpPr>
            <a:grpSpLocks/>
          </p:cNvGrpSpPr>
          <p:nvPr/>
        </p:nvGrpSpPr>
        <p:grpSpPr bwMode="auto">
          <a:xfrm rot="5400000">
            <a:off x="8667751" y="1371600"/>
            <a:ext cx="131762" cy="128587"/>
            <a:chOff x="6668087" y="1297746"/>
            <a:chExt cx="161840" cy="156602"/>
          </a:xfrm>
        </p:grpSpPr>
        <p:cxnSp>
          <p:nvCxnSpPr>
            <p:cNvPr id="12" name="رابط مستقيم 26"/>
            <p:cNvCxnSpPr/>
            <p:nvPr/>
          </p:nvCxnSpPr>
          <p:spPr>
            <a:xfrm rot="16200000">
              <a:off x="6663593" y="1292574"/>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رابط مستقيم 27"/>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رابط مستقيم 28"/>
            <p:cNvCxnSpPr/>
            <p:nvPr/>
          </p:nvCxnSpPr>
          <p:spPr>
            <a:xfrm rot="5400000" flipH="1">
              <a:off x="6744513" y="1291599"/>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مجموعة 29"/>
          <p:cNvGrpSpPr>
            <a:grpSpLocks/>
          </p:cNvGrpSpPr>
          <p:nvPr/>
        </p:nvGrpSpPr>
        <p:grpSpPr bwMode="auto">
          <a:xfrm rot="5400000">
            <a:off x="8320087" y="1474788"/>
            <a:ext cx="131763" cy="128588"/>
            <a:chOff x="6668087" y="1297746"/>
            <a:chExt cx="161840" cy="156602"/>
          </a:xfrm>
        </p:grpSpPr>
        <p:cxnSp>
          <p:nvCxnSpPr>
            <p:cNvPr id="16" name="رابط مستقيم 30"/>
            <p:cNvCxnSpPr/>
            <p:nvPr/>
          </p:nvCxnSpPr>
          <p:spPr>
            <a:xfrm rot="16200000">
              <a:off x="6663592" y="1292574"/>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رابط مستقيم 31"/>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رابط مستقيم 32"/>
            <p:cNvCxnSpPr/>
            <p:nvPr/>
          </p:nvCxnSpPr>
          <p:spPr>
            <a:xfrm rot="5400000" flipH="1">
              <a:off x="6744512" y="1291599"/>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عنوان 1"/>
          <p:cNvSpPr>
            <a:spLocks noGrp="1"/>
          </p:cNvSpPr>
          <p:nvPr>
            <p:ph type="title"/>
          </p:nvPr>
        </p:nvSpPr>
        <p:spPr bwMode="grayWhite">
          <a:xfrm>
            <a:off x="914400" y="441251"/>
            <a:ext cx="6858000" cy="701749"/>
          </a:xfrm>
        </p:spPr>
        <p:txBody>
          <a:bodyPr anchor="b"/>
          <a:lstStyle>
            <a:lvl1pPr algn="l">
              <a:buNone/>
              <a:defRPr sz="2100" b="0"/>
            </a:lvl1pPr>
            <a:extLst/>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ar-SA" noProof="0" smtClean="0"/>
              <a:t>انقر فوق الرمز لإضافة صورة</a:t>
            </a:r>
            <a:endParaRPr lang="en-US" noProof="0"/>
          </a:p>
        </p:txBody>
      </p:sp>
      <p:sp>
        <p:nvSpPr>
          <p:cNvPr id="4" name="عنصر نائب للنص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ar-SA" smtClean="0"/>
              <a:t>انقر لتحرير أنماط النص الرئيسي</a:t>
            </a:r>
          </a:p>
        </p:txBody>
      </p:sp>
      <p:sp>
        <p:nvSpPr>
          <p:cNvPr id="19" name="عنصر نائب للتاريخ 4"/>
          <p:cNvSpPr>
            <a:spLocks noGrp="1"/>
          </p:cNvSpPr>
          <p:nvPr>
            <p:ph type="dt" sz="half" idx="10"/>
          </p:nvPr>
        </p:nvSpPr>
        <p:spPr>
          <a:xfrm>
            <a:off x="6477000" y="55563"/>
            <a:ext cx="2133600" cy="365125"/>
          </a:xfrm>
        </p:spPr>
        <p:txBody>
          <a:bodyPr/>
          <a:lstStyle>
            <a:lvl1pPr>
              <a:defRPr/>
            </a:lvl1pPr>
            <a:extLst/>
          </a:lstStyle>
          <a:p>
            <a:pPr>
              <a:defRPr/>
            </a:pPr>
            <a:endParaRPr lang="en-US" altLang="zh-CN"/>
          </a:p>
        </p:txBody>
      </p:sp>
      <p:sp>
        <p:nvSpPr>
          <p:cNvPr id="20" name="عنصر نائب للتذييل 5"/>
          <p:cNvSpPr>
            <a:spLocks noGrp="1"/>
          </p:cNvSpPr>
          <p:nvPr>
            <p:ph type="ftr" sz="quarter" idx="11"/>
          </p:nvPr>
        </p:nvSpPr>
        <p:spPr>
          <a:xfrm>
            <a:off x="914400" y="55563"/>
            <a:ext cx="5562600" cy="365125"/>
          </a:xfrm>
        </p:spPr>
        <p:txBody>
          <a:bodyPr/>
          <a:lstStyle>
            <a:lvl1pPr>
              <a:defRPr/>
            </a:lvl1pPr>
            <a:extLst/>
          </a:lstStyle>
          <a:p>
            <a:pPr>
              <a:defRPr/>
            </a:pPr>
            <a:endParaRPr lang="en-US" altLang="zh-CN"/>
          </a:p>
        </p:txBody>
      </p:sp>
      <p:sp>
        <p:nvSpPr>
          <p:cNvPr id="21" name="عنصر نائب لرقم الشريحة 6"/>
          <p:cNvSpPr>
            <a:spLocks noGrp="1"/>
          </p:cNvSpPr>
          <p:nvPr>
            <p:ph type="sldNum" sz="quarter" idx="12"/>
          </p:nvPr>
        </p:nvSpPr>
        <p:spPr>
          <a:xfrm>
            <a:off x="8610600" y="55563"/>
            <a:ext cx="457200" cy="365125"/>
          </a:xfrm>
        </p:spPr>
        <p:txBody>
          <a:bodyPr/>
          <a:lstStyle>
            <a:lvl1pPr>
              <a:defRPr/>
            </a:lvl1pPr>
            <a:extLst/>
          </a:lstStyle>
          <a:p>
            <a:pPr>
              <a:defRPr/>
            </a:pPr>
            <a:fld id="{E1C7EDFB-B99E-4D84-827D-F7ABE78F918E}"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مستطيل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8" name="مستطيل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9" name="مستطيل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0" name="مستطيل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1" name="مستطيل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12" name="مستطيل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15" name="مستطيل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16" name="مستطيل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7" name="مستطيل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22" name="عنصر نائب للعنوان 21"/>
          <p:cNvSpPr>
            <a:spLocks noGrp="1"/>
          </p:cNvSpPr>
          <p:nvPr>
            <p:ph type="title"/>
          </p:nvPr>
        </p:nvSpPr>
        <p:spPr>
          <a:xfrm>
            <a:off x="914400" y="512763"/>
            <a:ext cx="7772400" cy="914400"/>
          </a:xfrm>
          <a:prstGeom prst="rect">
            <a:avLst/>
          </a:prstGeom>
        </p:spPr>
        <p:txBody>
          <a:bodyPr vert="horz" wrap="square" lIns="91440" tIns="45720" rIns="91440" bIns="45720" numCol="1" anchor="t" anchorCtr="0" compatLnSpc="1">
            <a:prstTxWarp prst="textNoShape">
              <a:avLst/>
            </a:prstTxWarp>
            <a:noAutofit/>
          </a:bodyPr>
          <a:lstStyle/>
          <a:p>
            <a:pPr lvl="0"/>
            <a:r>
              <a:rPr lang="ar-SA" smtClean="0"/>
              <a:t>انقر لتحرير نمط العنوان الرئيسي</a:t>
            </a:r>
          </a:p>
        </p:txBody>
      </p:sp>
      <p:sp>
        <p:nvSpPr>
          <p:cNvPr id="1036" name="عنصر نائب للنص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4" name="عنصر نائب للتاريخ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ea typeface="宋体" pitchFamily="2" charset="-122"/>
              </a:defRPr>
            </a:lvl1pPr>
            <a:extLst/>
          </a:lstStyle>
          <a:p>
            <a:pPr>
              <a:defRPr/>
            </a:pPr>
            <a:endParaRPr lang="en-US" altLang="zh-CN"/>
          </a:p>
        </p:txBody>
      </p:sp>
      <p:sp>
        <p:nvSpPr>
          <p:cNvPr id="3" name="عنصر نائب للتذييل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ea typeface="宋体" pitchFamily="2" charset="-122"/>
              </a:defRPr>
            </a:lvl1pPr>
            <a:extLst/>
          </a:lstStyle>
          <a:p>
            <a:pPr>
              <a:defRPr/>
            </a:pPr>
            <a:endParaRPr lang="en-US" altLang="zh-CN"/>
          </a:p>
        </p:txBody>
      </p:sp>
      <p:sp>
        <p:nvSpPr>
          <p:cNvPr id="23" name="عنصر نائب لرقم الشريحة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ea typeface="宋体" pitchFamily="2" charset="-122"/>
              </a:defRPr>
            </a:lvl1pPr>
            <a:extLst/>
          </a:lstStyle>
          <a:p>
            <a:pPr>
              <a:defRPr/>
            </a:pPr>
            <a:fld id="{D416D829-8028-49A6-8855-3B3163E05240}" type="slidenum">
              <a:rPr lang="en-US" altLang="zh-CN"/>
              <a:pPr>
                <a:defRPr/>
              </a:pPr>
              <a:t>‹#›</a:t>
            </a:fld>
            <a:endParaRPr lang="en-US" altLang="zh-CN"/>
          </a:p>
        </p:txBody>
      </p:sp>
    </p:spTree>
  </p:cSld>
  <p:clrMap bg1="dk1" tx1="lt1" bg2="dk2" tx2="lt2" accent1="accent1" accent2="accent2" accent3="accent3" accent4="accent4" accent5="accent5" accent6="accent6" hlink="hlink" folHlink="folHlink"/>
  <p:sldLayoutIdLst>
    <p:sldLayoutId id="2147483752" r:id="rId1"/>
    <p:sldLayoutId id="2147483747" r:id="rId2"/>
    <p:sldLayoutId id="2147483753" r:id="rId3"/>
    <p:sldLayoutId id="2147483754" r:id="rId4"/>
    <p:sldLayoutId id="2147483755" r:id="rId5"/>
    <p:sldLayoutId id="2147483748" r:id="rId6"/>
    <p:sldLayoutId id="2147483756" r:id="rId7"/>
    <p:sldLayoutId id="2147483749" r:id="rId8"/>
    <p:sldLayoutId id="2147483757" r:id="rId9"/>
    <p:sldLayoutId id="2147483750" r:id="rId10"/>
    <p:sldLayoutId id="2147483751" r:id="rId11"/>
  </p:sldLayoutIdLst>
  <p:txStyles>
    <p:titleStyle>
      <a:lvl1pPr algn="l" rtl="1" eaLnBrk="0" fontAlgn="base" hangingPunct="0">
        <a:spcBef>
          <a:spcPct val="0"/>
        </a:spcBef>
        <a:spcAft>
          <a:spcPct val="0"/>
        </a:spcAft>
        <a:defRPr sz="4000" kern="1200" spc="-100">
          <a:solidFill>
            <a:srgbClr val="C1EEFF"/>
          </a:solidFill>
          <a:latin typeface="+mj-lt"/>
          <a:ea typeface="+mj-ea"/>
          <a:cs typeface="华文楷体"/>
        </a:defRPr>
      </a:lvl1pPr>
      <a:lvl2pPr algn="l" rtl="1" eaLnBrk="0" fontAlgn="base" hangingPunct="0">
        <a:spcBef>
          <a:spcPct val="0"/>
        </a:spcBef>
        <a:spcAft>
          <a:spcPct val="0"/>
        </a:spcAft>
        <a:defRPr sz="4000">
          <a:solidFill>
            <a:srgbClr val="C1EEFF"/>
          </a:solidFill>
          <a:latin typeface="Consolas" pitchFamily="49" charset="0"/>
          <a:ea typeface="华文楷体"/>
          <a:cs typeface="华文楷体"/>
        </a:defRPr>
      </a:lvl2pPr>
      <a:lvl3pPr algn="l" rtl="1" eaLnBrk="0" fontAlgn="base" hangingPunct="0">
        <a:spcBef>
          <a:spcPct val="0"/>
        </a:spcBef>
        <a:spcAft>
          <a:spcPct val="0"/>
        </a:spcAft>
        <a:defRPr sz="4000">
          <a:solidFill>
            <a:srgbClr val="C1EEFF"/>
          </a:solidFill>
          <a:latin typeface="Consolas" pitchFamily="49" charset="0"/>
          <a:ea typeface="华文楷体"/>
          <a:cs typeface="华文楷体"/>
        </a:defRPr>
      </a:lvl3pPr>
      <a:lvl4pPr algn="l" rtl="1" eaLnBrk="0" fontAlgn="base" hangingPunct="0">
        <a:spcBef>
          <a:spcPct val="0"/>
        </a:spcBef>
        <a:spcAft>
          <a:spcPct val="0"/>
        </a:spcAft>
        <a:defRPr sz="4000">
          <a:solidFill>
            <a:srgbClr val="C1EEFF"/>
          </a:solidFill>
          <a:latin typeface="Consolas" pitchFamily="49" charset="0"/>
          <a:ea typeface="华文楷体"/>
          <a:cs typeface="华文楷体"/>
        </a:defRPr>
      </a:lvl4pPr>
      <a:lvl5pPr algn="l" rtl="1" eaLnBrk="0" fontAlgn="base" hangingPunct="0">
        <a:spcBef>
          <a:spcPct val="0"/>
        </a:spcBef>
        <a:spcAft>
          <a:spcPct val="0"/>
        </a:spcAft>
        <a:defRPr sz="4000">
          <a:solidFill>
            <a:srgbClr val="C1EEFF"/>
          </a:solidFill>
          <a:latin typeface="Consolas" pitchFamily="49" charset="0"/>
          <a:ea typeface="华文楷体"/>
          <a:cs typeface="华文楷体"/>
        </a:defRPr>
      </a:lvl5pPr>
      <a:lvl6pPr marL="457200" algn="l" rtl="1" fontAlgn="base">
        <a:spcBef>
          <a:spcPct val="0"/>
        </a:spcBef>
        <a:spcAft>
          <a:spcPct val="0"/>
        </a:spcAft>
        <a:defRPr sz="4000">
          <a:solidFill>
            <a:srgbClr val="C1EEFF"/>
          </a:solidFill>
          <a:latin typeface="Consolas" pitchFamily="49" charset="0"/>
          <a:ea typeface="华文楷体"/>
          <a:cs typeface="华文楷体"/>
        </a:defRPr>
      </a:lvl6pPr>
      <a:lvl7pPr marL="914400" algn="l" rtl="1" fontAlgn="base">
        <a:spcBef>
          <a:spcPct val="0"/>
        </a:spcBef>
        <a:spcAft>
          <a:spcPct val="0"/>
        </a:spcAft>
        <a:defRPr sz="4000">
          <a:solidFill>
            <a:srgbClr val="C1EEFF"/>
          </a:solidFill>
          <a:latin typeface="Consolas" pitchFamily="49" charset="0"/>
          <a:ea typeface="华文楷体"/>
          <a:cs typeface="华文楷体"/>
        </a:defRPr>
      </a:lvl7pPr>
      <a:lvl8pPr marL="1371600" algn="l" rtl="1" fontAlgn="base">
        <a:spcBef>
          <a:spcPct val="0"/>
        </a:spcBef>
        <a:spcAft>
          <a:spcPct val="0"/>
        </a:spcAft>
        <a:defRPr sz="4000">
          <a:solidFill>
            <a:srgbClr val="C1EEFF"/>
          </a:solidFill>
          <a:latin typeface="Consolas" pitchFamily="49" charset="0"/>
          <a:ea typeface="华文楷体"/>
          <a:cs typeface="华文楷体"/>
        </a:defRPr>
      </a:lvl8pPr>
      <a:lvl9pPr marL="1828800" algn="l" rtl="1" fontAlgn="base">
        <a:spcBef>
          <a:spcPct val="0"/>
        </a:spcBef>
        <a:spcAft>
          <a:spcPct val="0"/>
        </a:spcAft>
        <a:defRPr sz="4000">
          <a:solidFill>
            <a:srgbClr val="C1EEFF"/>
          </a:solidFill>
          <a:latin typeface="Consolas" pitchFamily="49" charset="0"/>
          <a:ea typeface="华文楷体"/>
          <a:cs typeface="华文楷体"/>
        </a:defRPr>
      </a:lvl9pPr>
      <a:extLst/>
    </p:titleStyle>
    <p:bodyStyle>
      <a:lvl1pPr marL="411163" indent="-342900" algn="r" rtl="1"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SimSun" pitchFamily="2" charset="-122"/>
          <a:cs typeface="Arial" pitchFamily="34" charset="0"/>
        </a:defRPr>
      </a:lvl1pPr>
      <a:lvl2pPr marL="739775" indent="-285750" algn="r" rtl="1"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SimSun" pitchFamily="2" charset="-122"/>
          <a:cs typeface="Arial" pitchFamily="34" charset="0"/>
        </a:defRPr>
      </a:lvl2pPr>
      <a:lvl3pPr marL="995363" indent="-228600" algn="r" rtl="1"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SimSun" pitchFamily="2" charset="-122"/>
          <a:cs typeface="Arial" pitchFamily="34" charset="0"/>
        </a:defRPr>
      </a:lvl3pPr>
      <a:lvl4pPr marL="1260475" indent="-228600" algn="r" rtl="1"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SimSun" pitchFamily="2" charset="-122"/>
          <a:cs typeface="Arial" pitchFamily="34" charset="0"/>
        </a:defRPr>
      </a:lvl4pPr>
      <a:lvl5pPr marL="1481138" indent="-209550" algn="r" rtl="1"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SimSun" pitchFamily="2" charset="-122"/>
          <a:cs typeface="Arial" pitchFamily="34" charset="0"/>
        </a:defRPr>
      </a:lvl5pPr>
      <a:lvl6pPr marL="1709928" indent="-210312" algn="r" rtl="1"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hyperlink" Target="http://upload.wikimedia.org/wikipedia/en/4/46/The_House_of_Mirth.JPG" TargetMode="Externa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hyperlink" Target="http://www.imdb.com/rg/photos-title/still_frame-7/media/rm770087168/tt0200720" TargetMode="External"/><Relationship Id="rId9"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images.google.com/imgres?imgurl=www.uncwil.edu/dreiser/td01.jpg&amp;imgrefurl=http://www.uncwil.edu/dreiser/member.htm&amp;h=640&amp;w=430&amp;prev=/images%3Fq%3DTheodore%2BDreiser%26svnum%3D10%26hl%3Dzh-CN%26lr%3D%26ie%3DUTF-8" TargetMode="External"/><Relationship Id="rId1" Type="http://schemas.openxmlformats.org/officeDocument/2006/relationships/slideLayout" Target="../slideLayouts/slideLayout7.xml"/><Relationship Id="rId4" Type="http://schemas.openxmlformats.org/officeDocument/2006/relationships/image" Target="http://images.google.com/images?q=tbn:JqqIXx14AIsC:www.uncwil.edu/dreiser/td01.jp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xroads.virginia.edu/~HYPER/DREISER/toc.html" TargetMode="External"/><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image" Target="http://xroads.virginia.edu/~HYPER/DREISER/carrie.jp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http://www.virginia.edu/history/courses/fall.97/hius323/glasgow.jpg" TargetMode="External"/><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hyperlink" Target="http://bn.bfast.com/booklink/click?sourceid=7912220&amp;is_search=Y&amp;author_last=anderson&amp;author_first=sherwood" TargetMode="External"/><Relationship Id="rId1" Type="http://schemas.openxmlformats.org/officeDocument/2006/relationships/slideLayout" Target="../slideLayouts/slideLayout7.xml"/><Relationship Id="rId4" Type="http://schemas.openxmlformats.org/officeDocument/2006/relationships/image" Target="http://www.gradesaver.com/ClassicNotes/Authors/Images/sherwood_anderson.jpg"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bn.bfast.com/booklink/click?sourceid=7912220&amp;is_search=Y&amp;title=winesburg+ohio&amp;match=exact&amp;options=and"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http://www.gradesaver.com/ClassicNotes/Titles/images/winesburgcover.gif" TargetMode="External"/><Relationship Id="rId4" Type="http://schemas.openxmlformats.org/officeDocument/2006/relationships/image" Target="../media/image27.png"/></Relationships>
</file>

<file path=ppt/slides/_rels/slide27.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hyperlink" Target="http://www.ebookmall.com/ebook/71933-ebook.htm" TargetMode="External"/><Relationship Id="rId1" Type="http://schemas.openxmlformats.org/officeDocument/2006/relationships/slideLayout" Target="../slideLayouts/slideLayout7.xml"/><Relationship Id="rId4" Type="http://schemas.openxmlformats.org/officeDocument/2006/relationships/image" Target="http://www.ebookmall.com/ebookonline/images/ImageType-100/0111-1/%7b4A9EA7B4-F658-4C6A-9601-AE571DAD857F%7dImg100.jpg" TargetMode="External"/></Relationships>
</file>

<file path=ppt/slides/_rels/slide29.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hyperlink" Target="http://images.google.com/imgres?imgurl=www.bartleby.com/bookstore/Images/Mencken1.gif&amp;imgrefurl=http://www.bartleby.com/bookstore/Mencken.html&amp;h=140&amp;w=93&amp;prev=/images%3Fq%3DH%2BL%2BMencken%26start%3D100%26svnum%3D10%26hl%3Dzh-CN%26lr%3D%26ie%3D%20" TargetMode="External"/><Relationship Id="rId1" Type="http://schemas.openxmlformats.org/officeDocument/2006/relationships/slideLayout" Target="../slideLayouts/slideLayout7.xml"/><Relationship Id="rId4" Type="http://schemas.openxmlformats.org/officeDocument/2006/relationships/image" Target="http://images.google.com/images?q=tbn:9uVt7I4h6XMC:www.bartleby.com/bookstore/Images/Mencken1.gif"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npg.si.edu/exh/wharton/nedith.htm"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مستطيل 3"/>
          <p:cNvSpPr/>
          <p:nvPr/>
        </p:nvSpPr>
        <p:spPr>
          <a:xfrm>
            <a:off x="357188" y="1714500"/>
            <a:ext cx="8524875" cy="646113"/>
          </a:xfrm>
          <a:prstGeom prst="rect">
            <a:avLst/>
          </a:prstGeom>
        </p:spPr>
        <p:txBody>
          <a:bodyPr wrap="none">
            <a:spAutoFit/>
          </a:bodyPr>
          <a:lstStyle/>
          <a:p>
            <a:pPr>
              <a:defRPr/>
            </a:pPr>
            <a:r>
              <a:rPr lang="en-US" altLang="zh-CN" sz="3600" b="1" dirty="0">
                <a:solidFill>
                  <a:schemeClr val="tx2">
                    <a:lumMod val="90000"/>
                  </a:schemeClr>
                </a:solidFill>
                <a:ea typeface="宋体" pitchFamily="2" charset="-122"/>
              </a:rPr>
              <a:t>The Turning Point of American Literature</a:t>
            </a:r>
            <a:endParaRPr lang="ar-SA" sz="6600" dirty="0">
              <a:solidFill>
                <a:schemeClr val="tx2">
                  <a:lumMod val="90000"/>
                </a:schemeClr>
              </a:solidFill>
              <a:ea typeface="宋体" pitchFamily="2" charset="-122"/>
            </a:endParaRPr>
          </a:p>
        </p:txBody>
      </p:sp>
      <p:sp>
        <p:nvSpPr>
          <p:cNvPr id="8195" name="مربع نص 5"/>
          <p:cNvSpPr txBox="1">
            <a:spLocks noChangeArrowheads="1"/>
          </p:cNvSpPr>
          <p:nvPr/>
        </p:nvSpPr>
        <p:spPr bwMode="auto">
          <a:xfrm>
            <a:off x="4357688" y="3857625"/>
            <a:ext cx="3714750" cy="1938338"/>
          </a:xfrm>
          <a:prstGeom prst="rect">
            <a:avLst/>
          </a:prstGeom>
          <a:noFill/>
          <a:ln w="9525">
            <a:noFill/>
            <a:miter lim="800000"/>
            <a:headEnd/>
            <a:tailEnd/>
          </a:ln>
        </p:spPr>
        <p:txBody>
          <a:bodyPr>
            <a:spAutoFit/>
          </a:bodyPr>
          <a:lstStyle/>
          <a:p>
            <a:r>
              <a:rPr lang="en-US"/>
              <a:t>3hood Saba3’</a:t>
            </a:r>
          </a:p>
          <a:p>
            <a:r>
              <a:rPr lang="en-US"/>
              <a:t>7aneen Ba7’shwain</a:t>
            </a:r>
          </a:p>
          <a:p>
            <a:r>
              <a:rPr lang="en-US"/>
              <a:t>Rana  Al7azmi</a:t>
            </a:r>
          </a:p>
          <a:p>
            <a:r>
              <a:rPr lang="en-US"/>
              <a:t>Huda  Aljehani</a:t>
            </a:r>
          </a:p>
          <a:p>
            <a:r>
              <a:rPr lang="en-US"/>
              <a:t>Basma  Alma7nabi</a:t>
            </a:r>
            <a:endParaRPr lang="ar-SA"/>
          </a:p>
        </p:txBody>
      </p:sp>
    </p:spTree>
  </p:cSld>
  <p:clrMapOvr>
    <a:masterClrMapping/>
  </p:clrMapOvr>
  <p:transition>
    <p:blind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00063" y="1357313"/>
            <a:ext cx="8429625" cy="5908675"/>
          </a:xfrm>
          <a:prstGeom prst="rect">
            <a:avLst/>
          </a:prstGeom>
          <a:ln>
            <a:noFill/>
          </a:ln>
        </p:spPr>
        <p:txBody>
          <a:bodyPr>
            <a:spAutoFit/>
          </a:bodyPr>
          <a:lstStyle/>
          <a:p>
            <a:pPr>
              <a:lnSpc>
                <a:spcPct val="90000"/>
              </a:lnSpc>
              <a:buClr>
                <a:srgbClr val="FF0000"/>
              </a:buClr>
              <a:buFont typeface="Wingdings" pitchFamily="2" charset="2"/>
              <a:buChar char="Ø"/>
              <a:defRPr/>
            </a:pPr>
            <a:r>
              <a:rPr lang="en-US" altLang="zh-TW" sz="2800" b="1" dirty="0">
                <a:ea typeface="宋体" pitchFamily="2" charset="-122"/>
              </a:rPr>
              <a:t>Wharton</a:t>
            </a:r>
            <a:r>
              <a:rPr lang="en-US" altLang="zh-TW" sz="2800" dirty="0">
                <a:ea typeface="宋体" pitchFamily="2" charset="-122"/>
              </a:rPr>
              <a:t>'s first novel, </a:t>
            </a:r>
            <a:r>
              <a:rPr lang="en-US" altLang="zh-TW" sz="2800" i="1" dirty="0">
                <a:solidFill>
                  <a:srgbClr val="FF0000"/>
                </a:solidFill>
                <a:ea typeface="宋体" pitchFamily="2" charset="-122"/>
              </a:rPr>
              <a:t>The Valley of Decision</a:t>
            </a:r>
            <a:r>
              <a:rPr lang="en-US" altLang="zh-TW" sz="2800" i="1" dirty="0">
                <a:ea typeface="宋体" pitchFamily="2" charset="-122"/>
              </a:rPr>
              <a:t>,</a:t>
            </a:r>
            <a:r>
              <a:rPr lang="en-US" altLang="zh-TW" sz="2800" dirty="0">
                <a:ea typeface="宋体" pitchFamily="2" charset="-122"/>
              </a:rPr>
              <a:t> </a:t>
            </a:r>
            <a:r>
              <a:rPr lang="en-US" altLang="zh-TW" sz="2800" i="1" dirty="0">
                <a:solidFill>
                  <a:srgbClr val="FF0000"/>
                </a:solidFill>
                <a:effectLst>
                  <a:outerShdw blurRad="38100" dist="38100" dir="2700000" algn="tl">
                    <a:srgbClr val="C0C0C0"/>
                  </a:outerShdw>
                </a:effectLst>
                <a:ea typeface="宋体" pitchFamily="2" charset="-122"/>
              </a:rPr>
              <a:t>The House of Mirth </a:t>
            </a:r>
            <a:r>
              <a:rPr lang="en-US" altLang="zh-TW" sz="2800" dirty="0">
                <a:ea typeface="宋体" pitchFamily="2" charset="-122"/>
              </a:rPr>
              <a:t>(1905) was a novel of </a:t>
            </a:r>
            <a:r>
              <a:rPr lang="en-US" altLang="zh-TW" sz="2800" dirty="0">
                <a:effectLst>
                  <a:outerShdw blurRad="38100" dist="38100" dir="2700000" algn="tl">
                    <a:srgbClr val="C0C0C0"/>
                  </a:outerShdw>
                </a:effectLst>
                <a:ea typeface="宋体" pitchFamily="2" charset="-122"/>
              </a:rPr>
              <a:t>manners</a:t>
            </a:r>
            <a:r>
              <a:rPr lang="en-US" altLang="zh-TW" sz="2800" dirty="0">
                <a:ea typeface="宋体" pitchFamily="2" charset="-122"/>
              </a:rPr>
              <a:t> that analyzed the stratified society in which she had been reared and its reaction to social change.</a:t>
            </a:r>
          </a:p>
          <a:p>
            <a:pPr>
              <a:lnSpc>
                <a:spcPct val="90000"/>
              </a:lnSpc>
              <a:defRPr/>
            </a:pPr>
            <a:endParaRPr lang="en-US" altLang="zh-TW" sz="2800" dirty="0">
              <a:ea typeface="宋体" pitchFamily="2" charset="-122"/>
            </a:endParaRPr>
          </a:p>
          <a:p>
            <a:pPr>
              <a:lnSpc>
                <a:spcPct val="90000"/>
              </a:lnSpc>
              <a:buClr>
                <a:srgbClr val="FF0000"/>
              </a:buClr>
              <a:buFont typeface="Wingdings" pitchFamily="2" charset="2"/>
              <a:buChar char="Ø"/>
              <a:defRPr/>
            </a:pPr>
            <a:r>
              <a:rPr lang="en-US" altLang="zh-TW" sz="2800" dirty="0">
                <a:ea typeface="宋体" pitchFamily="2" charset="-122"/>
              </a:rPr>
              <a:t> she wrote also novels such  as </a:t>
            </a:r>
            <a:r>
              <a:rPr lang="en-US" altLang="zh-TW" sz="2800" i="1" dirty="0">
                <a:solidFill>
                  <a:srgbClr val="FF0000"/>
                </a:solidFill>
                <a:ea typeface="宋体" pitchFamily="2" charset="-122"/>
              </a:rPr>
              <a:t>The Reef</a:t>
            </a:r>
            <a:r>
              <a:rPr lang="en-US" altLang="zh-TW" sz="2800" dirty="0">
                <a:solidFill>
                  <a:srgbClr val="FF0000"/>
                </a:solidFill>
                <a:ea typeface="宋体" pitchFamily="2" charset="-122"/>
              </a:rPr>
              <a:t> , </a:t>
            </a:r>
            <a:r>
              <a:rPr lang="en-US" altLang="zh-TW" sz="2800" i="1" dirty="0">
                <a:solidFill>
                  <a:srgbClr val="FF0000"/>
                </a:solidFill>
                <a:ea typeface="宋体" pitchFamily="2" charset="-122"/>
              </a:rPr>
              <a:t>The Custom of the Country</a:t>
            </a:r>
            <a:r>
              <a:rPr lang="en-US" altLang="zh-TW" sz="2800" dirty="0">
                <a:solidFill>
                  <a:srgbClr val="FF0000"/>
                </a:solidFill>
                <a:ea typeface="宋体" pitchFamily="2" charset="-122"/>
              </a:rPr>
              <a:t> ,</a:t>
            </a:r>
            <a:r>
              <a:rPr lang="en-US" altLang="zh-CN" sz="2800" i="1" dirty="0">
                <a:solidFill>
                  <a:srgbClr val="FF0000"/>
                </a:solidFill>
                <a:ea typeface="宋体" pitchFamily="2" charset="-122"/>
                <a:cs typeface="Times New Roman" pitchFamily="18" charset="0"/>
              </a:rPr>
              <a:t> </a:t>
            </a:r>
            <a:r>
              <a:rPr lang="en-US" altLang="zh-CN" sz="2800" dirty="0">
                <a:solidFill>
                  <a:srgbClr val="FF0000"/>
                </a:solidFill>
                <a:ea typeface="宋体" pitchFamily="2" charset="-122"/>
              </a:rPr>
              <a:t>Madame de </a:t>
            </a:r>
            <a:r>
              <a:rPr lang="en-US" altLang="zh-CN" sz="2800" dirty="0" err="1">
                <a:solidFill>
                  <a:srgbClr val="FF0000"/>
                </a:solidFill>
                <a:ea typeface="宋体" pitchFamily="2" charset="-122"/>
              </a:rPr>
              <a:t>Treymes</a:t>
            </a:r>
            <a:r>
              <a:rPr lang="en-US" altLang="zh-CN" sz="2800" dirty="0">
                <a:solidFill>
                  <a:srgbClr val="FF0000"/>
                </a:solidFill>
                <a:ea typeface="宋体" pitchFamily="2" charset="-122"/>
              </a:rPr>
              <a:t>, Ethan </a:t>
            </a:r>
            <a:r>
              <a:rPr lang="en-US" altLang="zh-CN" sz="2800" dirty="0" err="1">
                <a:solidFill>
                  <a:srgbClr val="FF0000"/>
                </a:solidFill>
                <a:ea typeface="宋体" pitchFamily="2" charset="-122"/>
              </a:rPr>
              <a:t>Frome</a:t>
            </a:r>
            <a:r>
              <a:rPr lang="en-US" altLang="zh-TW" sz="2800" dirty="0">
                <a:solidFill>
                  <a:srgbClr val="FF0000"/>
                </a:solidFill>
                <a:ea typeface="宋体" pitchFamily="2" charset="-122"/>
              </a:rPr>
              <a:t> </a:t>
            </a:r>
            <a:r>
              <a:rPr lang="en-US" altLang="zh-TW" sz="2800" i="1" dirty="0">
                <a:solidFill>
                  <a:srgbClr val="FF0000"/>
                </a:solidFill>
                <a:ea typeface="宋体" pitchFamily="2" charset="-122"/>
              </a:rPr>
              <a:t>Summer</a:t>
            </a:r>
            <a:r>
              <a:rPr lang="en-US" altLang="zh-TW" sz="2800" dirty="0">
                <a:solidFill>
                  <a:srgbClr val="FF0000"/>
                </a:solidFill>
                <a:ea typeface="宋体" pitchFamily="2" charset="-122"/>
              </a:rPr>
              <a:t>,</a:t>
            </a:r>
            <a:r>
              <a:rPr lang="en-US" altLang="zh-TW" sz="2800" dirty="0">
                <a:ea typeface="宋体" pitchFamily="2" charset="-122"/>
              </a:rPr>
              <a:t> and </a:t>
            </a:r>
            <a:r>
              <a:rPr lang="en-US" altLang="zh-TW" sz="2800" i="1" dirty="0">
                <a:solidFill>
                  <a:srgbClr val="FF0000"/>
                </a:solidFill>
                <a:effectLst>
                  <a:outerShdw blurRad="38100" dist="38100" dir="2700000" algn="tl">
                    <a:srgbClr val="C0C0C0"/>
                  </a:outerShdw>
                </a:effectLst>
                <a:ea typeface="宋体" pitchFamily="2" charset="-122"/>
              </a:rPr>
              <a:t>The Age of Innocence</a:t>
            </a:r>
            <a:r>
              <a:rPr lang="en-US" altLang="zh-TW" sz="2800" dirty="0">
                <a:solidFill>
                  <a:srgbClr val="FF0000"/>
                </a:solidFill>
                <a:ea typeface="宋体" pitchFamily="2" charset="-122"/>
              </a:rPr>
              <a:t> </a:t>
            </a:r>
            <a:r>
              <a:rPr lang="en-US" altLang="zh-TW" sz="2800" dirty="0">
                <a:ea typeface="宋体" pitchFamily="2" charset="-122"/>
              </a:rPr>
              <a:t>, which won a Pulitzer Prize. </a:t>
            </a:r>
            <a:endParaRPr lang="ar-SA" sz="2800" dirty="0">
              <a:ea typeface="宋体" pitchFamily="2" charset="-122"/>
            </a:endParaRPr>
          </a:p>
          <a:p>
            <a:pPr>
              <a:lnSpc>
                <a:spcPct val="90000"/>
              </a:lnSpc>
              <a:defRPr/>
            </a:pPr>
            <a:endParaRPr lang="en-US" altLang="zh-TW" dirty="0">
              <a:ea typeface="宋体" pitchFamily="2" charset="-122"/>
            </a:endParaRPr>
          </a:p>
          <a:p>
            <a:pPr>
              <a:lnSpc>
                <a:spcPct val="90000"/>
              </a:lnSpc>
              <a:buFont typeface="Wingdings" pitchFamily="2" charset="2"/>
              <a:buChar char="Ø"/>
              <a:defRPr/>
            </a:pPr>
            <a:endParaRPr lang="en-US" altLang="zh-TW" dirty="0">
              <a:ea typeface="宋体" pitchFamily="2" charset="-122"/>
            </a:endParaRPr>
          </a:p>
          <a:p>
            <a:pPr>
              <a:lnSpc>
                <a:spcPct val="90000"/>
              </a:lnSpc>
              <a:defRPr/>
            </a:pPr>
            <a:endParaRPr lang="en-US" altLang="zh-TW" dirty="0">
              <a:ea typeface="宋体" pitchFamily="2" charset="-122"/>
            </a:endParaRPr>
          </a:p>
          <a:p>
            <a:pPr>
              <a:lnSpc>
                <a:spcPct val="90000"/>
              </a:lnSpc>
              <a:defRPr/>
            </a:pPr>
            <a:endParaRPr lang="en-US" altLang="zh-TW" dirty="0">
              <a:ea typeface="宋体" pitchFamily="2" charset="-122"/>
            </a:endParaRPr>
          </a:p>
          <a:p>
            <a:pPr>
              <a:lnSpc>
                <a:spcPct val="90000"/>
              </a:lnSpc>
              <a:defRPr/>
            </a:pPr>
            <a:endParaRPr lang="en-US" altLang="zh-TW" dirty="0">
              <a:ea typeface="宋体" pitchFamily="2" charset="-122"/>
            </a:endParaRPr>
          </a:p>
          <a:p>
            <a:pPr>
              <a:lnSpc>
                <a:spcPct val="90000"/>
              </a:lnSpc>
              <a:defRPr/>
            </a:pPr>
            <a:endParaRPr lang="en-US" altLang="zh-TW" dirty="0">
              <a:ea typeface="宋体" pitchFamily="2" charset="-122"/>
            </a:endParaRPr>
          </a:p>
          <a:p>
            <a:pPr>
              <a:lnSpc>
                <a:spcPct val="90000"/>
              </a:lnSpc>
              <a:defRPr/>
            </a:pPr>
            <a:endParaRPr lang="en-US" altLang="zh-TW" dirty="0">
              <a:ea typeface="宋体" pitchFamily="2" charset="-122"/>
            </a:endParaRPr>
          </a:p>
        </p:txBody>
      </p:sp>
      <p:sp>
        <p:nvSpPr>
          <p:cNvPr id="17411" name="مستطيل 3"/>
          <p:cNvSpPr>
            <a:spLocks noChangeArrowheads="1"/>
          </p:cNvSpPr>
          <p:nvPr/>
        </p:nvSpPr>
        <p:spPr bwMode="auto">
          <a:xfrm>
            <a:off x="2286000" y="2459038"/>
            <a:ext cx="4572000" cy="461962"/>
          </a:xfrm>
          <a:prstGeom prst="rect">
            <a:avLst/>
          </a:prstGeom>
          <a:noFill/>
          <a:ln w="9525">
            <a:noFill/>
            <a:miter lim="800000"/>
            <a:headEnd/>
            <a:tailEnd/>
          </a:ln>
        </p:spPr>
        <p:txBody>
          <a:bodyPr>
            <a:spAutoFit/>
          </a:bodyPr>
          <a:lstStyle/>
          <a:p>
            <a:endParaRPr lang="ar-S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مستطيل 3"/>
          <p:cNvSpPr>
            <a:spLocks noChangeArrowheads="1"/>
          </p:cNvSpPr>
          <p:nvPr/>
        </p:nvSpPr>
        <p:spPr bwMode="auto">
          <a:xfrm>
            <a:off x="3929063" y="428625"/>
            <a:ext cx="3592512" cy="584200"/>
          </a:xfrm>
          <a:prstGeom prst="rect">
            <a:avLst/>
          </a:prstGeom>
          <a:noFill/>
          <a:ln w="9525">
            <a:noFill/>
            <a:miter lim="800000"/>
            <a:headEnd/>
            <a:tailEnd/>
          </a:ln>
        </p:spPr>
        <p:txBody>
          <a:bodyPr wrap="none">
            <a:spAutoFit/>
          </a:bodyPr>
          <a:lstStyle/>
          <a:p>
            <a:pPr>
              <a:defRPr/>
            </a:pPr>
            <a:r>
              <a:rPr lang="en-US" altLang="zh-TW" sz="3200" i="1" dirty="0">
                <a:solidFill>
                  <a:srgbClr val="FF0000"/>
                </a:solidFill>
                <a:effectLst>
                  <a:outerShdw blurRad="38100" dist="38100" dir="2700000" algn="tl">
                    <a:srgbClr val="C0C0C0"/>
                  </a:outerShdw>
                </a:effectLst>
                <a:ea typeface="宋体" pitchFamily="2" charset="-122"/>
              </a:rPr>
              <a:t>The House of Mirth</a:t>
            </a:r>
            <a:endParaRPr lang="ar-SA" sz="3200" dirty="0">
              <a:solidFill>
                <a:srgbClr val="FF0000"/>
              </a:solidFill>
              <a:ea typeface="宋体" pitchFamily="2" charset="-122"/>
            </a:endParaRPr>
          </a:p>
        </p:txBody>
      </p:sp>
      <p:sp>
        <p:nvSpPr>
          <p:cNvPr id="18435" name="مستطيل 4"/>
          <p:cNvSpPr>
            <a:spLocks noChangeArrowheads="1"/>
          </p:cNvSpPr>
          <p:nvPr/>
        </p:nvSpPr>
        <p:spPr bwMode="auto">
          <a:xfrm>
            <a:off x="2786063" y="1071563"/>
            <a:ext cx="6357937" cy="6494462"/>
          </a:xfrm>
          <a:prstGeom prst="rect">
            <a:avLst/>
          </a:prstGeom>
          <a:noFill/>
          <a:ln w="9525">
            <a:noFill/>
            <a:miter lim="800000"/>
            <a:headEnd/>
            <a:tailEnd/>
          </a:ln>
        </p:spPr>
        <p:txBody>
          <a:bodyPr>
            <a:spAutoFit/>
          </a:bodyPr>
          <a:lstStyle/>
          <a:p>
            <a:r>
              <a:rPr lang="en-US" altLang="zh-TW" sz="2800"/>
              <a:t>The House of Mirth is a story of a beautiful but poor woman, Lily Bart, trying to survive in the pitiless New York City .Lily Bart through society with the aim of finding a suitable and wealthy husband. Unsuccessful in her search, she suffers declining fortunes and is reduced to poverty, excluded from the social circles she once charmed and burdened with financial debts. In  the end , Lily experiences a moment of high emotion before realizing the hopelessness of her situation</a:t>
            </a:r>
            <a:endParaRPr lang="ar-SA" sz="2800"/>
          </a:p>
          <a:p>
            <a:pPr>
              <a:buFont typeface="Wingdings" pitchFamily="2" charset="2"/>
              <a:buChar char="Ø"/>
            </a:pPr>
            <a:endParaRPr lang="en-US" altLang="zh-TW" sz="2800"/>
          </a:p>
          <a:p>
            <a:endParaRPr lang="en-US" altLang="zh-TW"/>
          </a:p>
        </p:txBody>
      </p:sp>
      <p:pic>
        <p:nvPicPr>
          <p:cNvPr id="18436" name="Picture 5" descr="File:The House of Mirth.JPG">
            <a:hlinkClick r:id="rId2"/>
          </p:cNvPr>
          <p:cNvPicPr>
            <a:picLocks noChangeAspect="1" noChangeArrowheads="1"/>
          </p:cNvPicPr>
          <p:nvPr/>
        </p:nvPicPr>
        <p:blipFill>
          <a:blip r:embed="rId3"/>
          <a:srcRect/>
          <a:stretch>
            <a:fillRect/>
          </a:stretch>
        </p:blipFill>
        <p:spPr bwMode="auto">
          <a:xfrm>
            <a:off x="214313" y="0"/>
            <a:ext cx="1381125" cy="1758950"/>
          </a:xfrm>
          <a:prstGeom prst="rect">
            <a:avLst/>
          </a:prstGeom>
          <a:noFill/>
          <a:ln w="9525">
            <a:noFill/>
            <a:miter lim="800000"/>
            <a:headEnd/>
            <a:tailEnd/>
          </a:ln>
        </p:spPr>
      </p:pic>
      <p:pic>
        <p:nvPicPr>
          <p:cNvPr id="18437" name="Picture 9" descr="http://ia.media-imdb.com/images/M/MV5BOTU3NDM4OTA4Ml5BMl5BanBnXkFtZTYwMzEzMzE3._V1._CR79,0,316,316_SS90_.jpg">
            <a:hlinkClick r:id="rId4"/>
          </p:cNvPr>
          <p:cNvPicPr>
            <a:picLocks noChangeAspect="1" noChangeArrowheads="1"/>
          </p:cNvPicPr>
          <p:nvPr/>
        </p:nvPicPr>
        <p:blipFill>
          <a:blip r:embed="rId5"/>
          <a:srcRect/>
          <a:stretch>
            <a:fillRect/>
          </a:stretch>
        </p:blipFill>
        <p:spPr bwMode="auto">
          <a:xfrm>
            <a:off x="0" y="3357563"/>
            <a:ext cx="1428750" cy="1428750"/>
          </a:xfrm>
          <a:prstGeom prst="rect">
            <a:avLst/>
          </a:prstGeom>
          <a:noFill/>
          <a:ln w="9525">
            <a:noFill/>
            <a:miter lim="800000"/>
            <a:headEnd/>
            <a:tailEnd/>
          </a:ln>
        </p:spPr>
      </p:pic>
      <p:pic>
        <p:nvPicPr>
          <p:cNvPr id="18438" name="Picture 11" descr="http://l.yimg.com/eb/ymv/us/img/hv/photo/movie_pix/sony_pictures_classics/the_house_of_mirth/_group_photos/dan_aykroyd5.jpg"/>
          <p:cNvPicPr>
            <a:picLocks noChangeAspect="1" noChangeArrowheads="1"/>
          </p:cNvPicPr>
          <p:nvPr/>
        </p:nvPicPr>
        <p:blipFill>
          <a:blip r:embed="rId6"/>
          <a:srcRect/>
          <a:stretch>
            <a:fillRect/>
          </a:stretch>
        </p:blipFill>
        <p:spPr bwMode="auto">
          <a:xfrm>
            <a:off x="214313" y="1785938"/>
            <a:ext cx="2457450" cy="1609725"/>
          </a:xfrm>
          <a:prstGeom prst="rect">
            <a:avLst/>
          </a:prstGeom>
          <a:noFill/>
          <a:ln w="9525">
            <a:noFill/>
            <a:miter lim="800000"/>
            <a:headEnd/>
            <a:tailEnd/>
          </a:ln>
        </p:spPr>
      </p:pic>
      <p:pic>
        <p:nvPicPr>
          <p:cNvPr id="18439" name="Picture 15" descr="http://i4.ytimg.com/vi/ONSU6dAWhV8/default.jpg"/>
          <p:cNvPicPr>
            <a:picLocks noChangeAspect="1" noChangeArrowheads="1"/>
          </p:cNvPicPr>
          <p:nvPr/>
        </p:nvPicPr>
        <p:blipFill>
          <a:blip r:embed="rId7"/>
          <a:srcRect/>
          <a:stretch>
            <a:fillRect/>
          </a:stretch>
        </p:blipFill>
        <p:spPr bwMode="auto">
          <a:xfrm>
            <a:off x="0" y="4786313"/>
            <a:ext cx="1905000" cy="1428750"/>
          </a:xfrm>
          <a:prstGeom prst="rect">
            <a:avLst/>
          </a:prstGeom>
          <a:noFill/>
          <a:ln w="9525">
            <a:noFill/>
            <a:miter lim="800000"/>
            <a:headEnd/>
            <a:tailEnd/>
          </a:ln>
        </p:spPr>
      </p:pic>
      <p:pic>
        <p:nvPicPr>
          <p:cNvPr id="18440" name="Picture 17" descr="http://3.bp.blogspot.com/_UVII7aljJ9k/R5gDhcEXIOI/AAAAAAAAAZA/4loRy_lUnQg/s200/edithwharton1.jpg"/>
          <p:cNvPicPr>
            <a:picLocks noChangeAspect="1" noChangeArrowheads="1"/>
          </p:cNvPicPr>
          <p:nvPr/>
        </p:nvPicPr>
        <p:blipFill>
          <a:blip r:embed="rId8"/>
          <a:srcRect/>
          <a:stretch>
            <a:fillRect/>
          </a:stretch>
        </p:blipFill>
        <p:spPr bwMode="auto">
          <a:xfrm>
            <a:off x="1285875" y="3429000"/>
            <a:ext cx="1400175" cy="1905000"/>
          </a:xfrm>
          <a:prstGeom prst="rect">
            <a:avLst/>
          </a:prstGeom>
          <a:noFill/>
          <a:ln w="9525">
            <a:noFill/>
            <a:miter lim="800000"/>
            <a:headEnd/>
            <a:tailEnd/>
          </a:ln>
        </p:spPr>
      </p:pic>
      <p:pic>
        <p:nvPicPr>
          <p:cNvPr id="18441" name="Picture 19" descr="http://www.tedsway.com/Gillian%20Lilly%20Bart.jpg"/>
          <p:cNvPicPr>
            <a:picLocks noChangeAspect="1" noChangeArrowheads="1"/>
          </p:cNvPicPr>
          <p:nvPr/>
        </p:nvPicPr>
        <p:blipFill>
          <a:blip r:embed="rId9"/>
          <a:srcRect/>
          <a:stretch>
            <a:fillRect/>
          </a:stretch>
        </p:blipFill>
        <p:spPr bwMode="auto">
          <a:xfrm>
            <a:off x="1500188" y="428625"/>
            <a:ext cx="1095375" cy="1352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مستطيل 2"/>
          <p:cNvSpPr>
            <a:spLocks noChangeArrowheads="1"/>
          </p:cNvSpPr>
          <p:nvPr/>
        </p:nvSpPr>
        <p:spPr bwMode="auto">
          <a:xfrm>
            <a:off x="1000125" y="428625"/>
            <a:ext cx="3929063" cy="584200"/>
          </a:xfrm>
          <a:prstGeom prst="rect">
            <a:avLst/>
          </a:prstGeom>
          <a:noFill/>
          <a:ln w="9525">
            <a:noFill/>
            <a:miter lim="800000"/>
            <a:headEnd/>
            <a:tailEnd/>
          </a:ln>
        </p:spPr>
        <p:txBody>
          <a:bodyPr>
            <a:spAutoFit/>
          </a:bodyPr>
          <a:lstStyle/>
          <a:p>
            <a:pPr>
              <a:defRPr/>
            </a:pPr>
            <a:r>
              <a:rPr lang="en-US" altLang="zh-TW" sz="3200" i="1" dirty="0">
                <a:solidFill>
                  <a:srgbClr val="FF0000"/>
                </a:solidFill>
                <a:effectLst>
                  <a:outerShdw blurRad="38100" dist="38100" dir="2700000" algn="tl">
                    <a:srgbClr val="C0C0C0"/>
                  </a:outerShdw>
                </a:effectLst>
                <a:ea typeface="宋体" pitchFamily="2" charset="-122"/>
              </a:rPr>
              <a:t>The Age of Innocence</a:t>
            </a:r>
            <a:endParaRPr lang="ar-SA" altLang="zh-TW" sz="3200" i="1" dirty="0">
              <a:solidFill>
                <a:srgbClr val="FF0000"/>
              </a:solidFill>
              <a:effectLst>
                <a:outerShdw blurRad="38100" dist="38100" dir="2700000" algn="tl">
                  <a:srgbClr val="C0C0C0"/>
                </a:outerShdw>
              </a:effectLst>
              <a:ea typeface="宋体" pitchFamily="2" charset="-122"/>
            </a:endParaRPr>
          </a:p>
        </p:txBody>
      </p:sp>
      <p:pic>
        <p:nvPicPr>
          <p:cNvPr id="19459" name="Picture 5" descr="Movie Image"/>
          <p:cNvPicPr>
            <a:picLocks noChangeAspect="1" noChangeArrowheads="1"/>
          </p:cNvPicPr>
          <p:nvPr/>
        </p:nvPicPr>
        <p:blipFill>
          <a:blip r:embed="rId2"/>
          <a:srcRect/>
          <a:stretch>
            <a:fillRect/>
          </a:stretch>
        </p:blipFill>
        <p:spPr bwMode="auto">
          <a:xfrm>
            <a:off x="6143625" y="214313"/>
            <a:ext cx="1701800" cy="2066925"/>
          </a:xfrm>
          <a:prstGeom prst="rect">
            <a:avLst/>
          </a:prstGeom>
          <a:noFill/>
          <a:ln w="9525">
            <a:noFill/>
            <a:miter lim="800000"/>
            <a:headEnd/>
            <a:tailEnd/>
          </a:ln>
        </p:spPr>
      </p:pic>
      <p:sp>
        <p:nvSpPr>
          <p:cNvPr id="5" name="مستطيل 4"/>
          <p:cNvSpPr/>
          <p:nvPr/>
        </p:nvSpPr>
        <p:spPr>
          <a:xfrm>
            <a:off x="500063" y="1071563"/>
            <a:ext cx="5786437" cy="5607050"/>
          </a:xfrm>
          <a:prstGeom prst="rect">
            <a:avLst/>
          </a:prstGeom>
        </p:spPr>
        <p:txBody>
          <a:bodyPr>
            <a:spAutoFit/>
          </a:bodyPr>
          <a:lstStyle/>
          <a:p>
            <a:pPr>
              <a:lnSpc>
                <a:spcPct val="80000"/>
              </a:lnSpc>
              <a:defRPr/>
            </a:pPr>
            <a:r>
              <a:rPr lang="en-US" altLang="zh-TW" sz="2800" i="1" dirty="0">
                <a:ea typeface="宋体" pitchFamily="2" charset="-122"/>
              </a:rPr>
              <a:t>The Age of Innocence</a:t>
            </a:r>
            <a:r>
              <a:rPr lang="en-US" altLang="zh-TW" sz="2800" dirty="0">
                <a:ea typeface="宋体" pitchFamily="2" charset="-122"/>
              </a:rPr>
              <a:t> presents </a:t>
            </a:r>
            <a:r>
              <a:rPr lang="en-US" altLang="zh-TW" sz="2800" dirty="0">
                <a:effectLst>
                  <a:outerShdw blurRad="38100" dist="38100" dir="2700000" algn="tl">
                    <a:srgbClr val="C0C0C0"/>
                  </a:outerShdw>
                </a:effectLst>
                <a:ea typeface="宋体" pitchFamily="2" charset="-122"/>
              </a:rPr>
              <a:t>a picture of upper-class New York society in the 1870s</a:t>
            </a:r>
            <a:r>
              <a:rPr lang="en-US" altLang="zh-TW" sz="2800" dirty="0">
                <a:ea typeface="宋体" pitchFamily="2" charset="-122"/>
              </a:rPr>
              <a:t>. In the story, Newland Archer is engaged to May Well and, a beautiful but proper fellow member of elite society, but he falls deeply in love with Ellen </a:t>
            </a:r>
            <a:r>
              <a:rPr lang="en-US" altLang="zh-TW" sz="2800" dirty="0" err="1">
                <a:ea typeface="宋体" pitchFamily="2" charset="-122"/>
              </a:rPr>
              <a:t>Olenska</a:t>
            </a:r>
            <a:r>
              <a:rPr lang="en-US" altLang="zh-TW" sz="2800" dirty="0">
                <a:ea typeface="宋体" pitchFamily="2" charset="-122"/>
              </a:rPr>
              <a:t>, a former member of their circle who has returned to New York to escape her disastrous marriage to a Polish nobleman. </a:t>
            </a:r>
          </a:p>
          <a:p>
            <a:pPr>
              <a:lnSpc>
                <a:spcPct val="80000"/>
              </a:lnSpc>
              <a:defRPr/>
            </a:pPr>
            <a:r>
              <a:rPr lang="en-US" altLang="zh-TW" sz="2800" dirty="0">
                <a:ea typeface="宋体" pitchFamily="2" charset="-122"/>
              </a:rPr>
              <a:t>Both lovers prove too obedient to conventional taboos to break with their upper-class social surroundings, however, and Newland feels compelled to renounce Ellen and marry May. </a:t>
            </a:r>
          </a:p>
        </p:txBody>
      </p:sp>
      <p:pic>
        <p:nvPicPr>
          <p:cNvPr id="19461" name="Picture 6" descr="http://open.salon.com/files/5_age_of_innocence1240198898.jpg"/>
          <p:cNvPicPr>
            <a:picLocks noChangeAspect="1" noChangeArrowheads="1"/>
          </p:cNvPicPr>
          <p:nvPr/>
        </p:nvPicPr>
        <p:blipFill>
          <a:blip r:embed="rId3"/>
          <a:srcRect/>
          <a:stretch>
            <a:fillRect/>
          </a:stretch>
        </p:blipFill>
        <p:spPr bwMode="auto">
          <a:xfrm>
            <a:off x="7715250" y="3786188"/>
            <a:ext cx="1428750" cy="1062037"/>
          </a:xfrm>
          <a:prstGeom prst="rect">
            <a:avLst/>
          </a:prstGeom>
          <a:noFill/>
          <a:ln w="9525">
            <a:noFill/>
            <a:miter lim="800000"/>
            <a:headEnd/>
            <a:tailEnd/>
          </a:ln>
        </p:spPr>
      </p:pic>
      <p:pic>
        <p:nvPicPr>
          <p:cNvPr id="19462" name="Picture 8" descr="http://qag.qld.gov.au/__data/assets/image/0006/67677/varieties/Thumbnail_205.jpg"/>
          <p:cNvPicPr>
            <a:picLocks noChangeAspect="1" noChangeArrowheads="1"/>
          </p:cNvPicPr>
          <p:nvPr/>
        </p:nvPicPr>
        <p:blipFill>
          <a:blip r:embed="rId4"/>
          <a:srcRect/>
          <a:stretch>
            <a:fillRect/>
          </a:stretch>
        </p:blipFill>
        <p:spPr bwMode="auto">
          <a:xfrm>
            <a:off x="6215063" y="3357563"/>
            <a:ext cx="1500187" cy="1800225"/>
          </a:xfrm>
          <a:prstGeom prst="rect">
            <a:avLst/>
          </a:prstGeom>
          <a:noFill/>
          <a:ln w="9525">
            <a:noFill/>
            <a:miter lim="800000"/>
            <a:headEnd/>
            <a:tailEnd/>
          </a:ln>
        </p:spPr>
      </p:pic>
      <p:pic>
        <p:nvPicPr>
          <p:cNvPr id="19463" name="Picture 12" descr="http://wzeu.ask.com/r?t=a&amp;d=eu&amp;s=uk&amp;c=p&amp;ti=1&amp;ai=30751&amp;l=dis&amp;o=10000705&amp;sv=0a652948&amp;ip=bc301d5d&amp;u=http%3A%2F%2Fwww.digg.be%2Fimages%2Fmovie%2Fageofinnocence1.jpg"/>
          <p:cNvPicPr>
            <a:picLocks noChangeAspect="1" noChangeArrowheads="1"/>
          </p:cNvPicPr>
          <p:nvPr/>
        </p:nvPicPr>
        <p:blipFill>
          <a:blip r:embed="rId5"/>
          <a:srcRect/>
          <a:stretch>
            <a:fillRect/>
          </a:stretch>
        </p:blipFill>
        <p:spPr bwMode="auto">
          <a:xfrm>
            <a:off x="7072313" y="5000625"/>
            <a:ext cx="1833562" cy="1384300"/>
          </a:xfrm>
          <a:prstGeom prst="rect">
            <a:avLst/>
          </a:prstGeom>
          <a:noFill/>
          <a:ln w="9525">
            <a:noFill/>
            <a:miter lim="800000"/>
            <a:headEnd/>
            <a:tailEnd/>
          </a:ln>
        </p:spPr>
      </p:pic>
      <p:pic>
        <p:nvPicPr>
          <p:cNvPr id="19464" name="Picture 14" descr="http://wzeu.ask.com/r?t=a&amp;d=eu&amp;s=uk&amp;c=p&amp;ti=1&amp;ai=30751&amp;l=dis&amp;o=10000705&amp;sv=0a652941&amp;ip=bc301d5d&amp;u=http%3A%2F%2Fwww.digg.be%2Fimages%2Fmovie%2Fageofinnocence2.jpg"/>
          <p:cNvPicPr>
            <a:picLocks noChangeAspect="1" noChangeArrowheads="1"/>
          </p:cNvPicPr>
          <p:nvPr/>
        </p:nvPicPr>
        <p:blipFill>
          <a:blip r:embed="rId6"/>
          <a:srcRect/>
          <a:stretch>
            <a:fillRect/>
          </a:stretch>
        </p:blipFill>
        <p:spPr bwMode="auto">
          <a:xfrm>
            <a:off x="6929438" y="1928813"/>
            <a:ext cx="19050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4313" y="2214563"/>
            <a:ext cx="8643937" cy="1754187"/>
          </a:xfrm>
          <a:prstGeom prst="rect">
            <a:avLst/>
          </a:prstGeom>
          <a:noFill/>
        </p:spPr>
        <p:txBody>
          <a:bodyPr rtlCol="1">
            <a:spAutoFit/>
          </a:bodyPr>
          <a:lstStyle/>
          <a:p>
            <a:pPr>
              <a:defRPr/>
            </a:pPr>
            <a:r>
              <a:rPr lang="en-US" sz="2800" u="sng" dirty="0">
                <a:solidFill>
                  <a:schemeClr val="tx2">
                    <a:lumMod val="90000"/>
                  </a:schemeClr>
                </a:solidFill>
                <a:ea typeface="宋体" pitchFamily="2" charset="-122"/>
              </a:rPr>
              <a:t>The theme </a:t>
            </a:r>
            <a:r>
              <a:rPr lang="en-US" sz="2800" dirty="0">
                <a:ea typeface="宋体" pitchFamily="2" charset="-122"/>
              </a:rPr>
              <a:t>of all Wharton novels about:</a:t>
            </a:r>
          </a:p>
          <a:p>
            <a:pPr>
              <a:defRPr/>
            </a:pPr>
            <a:r>
              <a:rPr lang="en-US" sz="2800" dirty="0">
                <a:ea typeface="宋体" pitchFamily="2" charset="-122"/>
              </a:rPr>
              <a:t> </a:t>
            </a:r>
            <a:r>
              <a:rPr lang="en-US" altLang="zh-CN" sz="2800" dirty="0">
                <a:ea typeface="宋体" pitchFamily="2" charset="-122"/>
              </a:rPr>
              <a:t>Passion ,transgression, the land and the people, isolation, lost potential &amp; poverty</a:t>
            </a:r>
            <a:endParaRPr lang="en-US" altLang="zh-CN" dirty="0">
              <a:ea typeface="宋体" pitchFamily="2" charset="-122"/>
            </a:endParaRPr>
          </a:p>
          <a:p>
            <a:pPr>
              <a:defRPr/>
            </a:pPr>
            <a:r>
              <a:rPr lang="en-US" dirty="0">
                <a:ea typeface="宋体" pitchFamily="2" charset="-122"/>
              </a:rPr>
              <a:t>  </a:t>
            </a:r>
            <a:endParaRPr lang="ar-SA" dirty="0">
              <a:ea typeface="宋体"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785813" y="214313"/>
            <a:ext cx="4800600" cy="523875"/>
          </a:xfrm>
          <a:prstGeom prst="rect">
            <a:avLst/>
          </a:prstGeom>
          <a:noFill/>
          <a:ln w="9525">
            <a:noFill/>
            <a:miter lim="800000"/>
            <a:headEnd/>
            <a:tailEnd/>
          </a:ln>
        </p:spPr>
        <p:txBody>
          <a:bodyPr>
            <a:spAutoFit/>
          </a:bodyPr>
          <a:lstStyle/>
          <a:p>
            <a:pPr algn="just">
              <a:spcBef>
                <a:spcPct val="50000"/>
              </a:spcBef>
            </a:pPr>
            <a:r>
              <a:rPr lang="en-US" altLang="zh-CN" sz="2800" b="1">
                <a:solidFill>
                  <a:srgbClr val="FF0000"/>
                </a:solidFill>
                <a:cs typeface="Times New Roman" pitchFamily="18" charset="0"/>
              </a:rPr>
              <a:t>Theodore Dreiser (1871-1945)</a:t>
            </a:r>
            <a:endParaRPr lang="en-US" altLang="zh-CN" sz="2800" b="1">
              <a:solidFill>
                <a:srgbClr val="FF0000"/>
              </a:solidFill>
            </a:endParaRPr>
          </a:p>
        </p:txBody>
      </p:sp>
      <p:pic>
        <p:nvPicPr>
          <p:cNvPr id="10243" name="Picture 3" descr="http://images.google.com/images?q=tbn:JqqIXx14AIsC:www.uncwil.edu/dreiser/td01.jpg">
            <a:hlinkClick r:id="rId2"/>
          </p:cNvPr>
          <p:cNvPicPr>
            <a:picLocks noChangeAspect="1" noChangeArrowheads="1"/>
          </p:cNvPicPr>
          <p:nvPr/>
        </p:nvPicPr>
        <p:blipFill>
          <a:blip r:embed="rId3" r:link="rId4">
            <a:grayscl/>
          </a:blip>
          <a:srcRect/>
          <a:stretch>
            <a:fillRect/>
          </a:stretch>
        </p:blipFill>
        <p:spPr bwMode="auto">
          <a:xfrm>
            <a:off x="7000892" y="3143247"/>
            <a:ext cx="1885952" cy="249010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6391" name="Rectangle 7"/>
          <p:cNvSpPr>
            <a:spLocks noChangeArrowheads="1"/>
          </p:cNvSpPr>
          <p:nvPr/>
        </p:nvSpPr>
        <p:spPr bwMode="auto">
          <a:xfrm>
            <a:off x="357188" y="1143000"/>
            <a:ext cx="8501062" cy="3970338"/>
          </a:xfrm>
          <a:prstGeom prst="rect">
            <a:avLst/>
          </a:prstGeom>
          <a:noFill/>
          <a:ln w="9525">
            <a:noFill/>
            <a:miter lim="800000"/>
            <a:headEnd/>
            <a:tailEnd/>
          </a:ln>
          <a:effectLst/>
        </p:spPr>
        <p:txBody>
          <a:bodyPr anchor="ctr">
            <a:spAutoFit/>
          </a:bodyPr>
          <a:lstStyle/>
          <a:p>
            <a:pPr eaLnBrk="0" hangingPunct="0">
              <a:buClr>
                <a:srgbClr val="FF0000"/>
              </a:buClr>
              <a:buFont typeface="Arial" pitchFamily="34" charset="0"/>
              <a:buChar char="•"/>
              <a:defRPr/>
            </a:pPr>
            <a:r>
              <a:rPr lang="en-US" sz="2800" dirty="0">
                <a:ea typeface="宋体" pitchFamily="2" charset="-122"/>
              </a:rPr>
              <a:t> Novelist Theodore Dreiser was a leading American figure in the literary movement known as </a:t>
            </a:r>
            <a:r>
              <a:rPr lang="en-US" sz="2800" dirty="0">
                <a:solidFill>
                  <a:schemeClr val="tx2">
                    <a:lumMod val="90000"/>
                  </a:schemeClr>
                </a:solidFill>
                <a:ea typeface="宋体" pitchFamily="2" charset="-122"/>
              </a:rPr>
              <a:t>naturalism</a:t>
            </a:r>
            <a:r>
              <a:rPr lang="ar-SA" altLang="zh-CN" sz="2800" dirty="0">
                <a:solidFill>
                  <a:schemeClr val="tx2">
                    <a:lumMod val="90000"/>
                  </a:schemeClr>
                </a:solidFill>
                <a:ea typeface="宋体" pitchFamily="2" charset="-122"/>
              </a:rPr>
              <a:t> </a:t>
            </a:r>
            <a:r>
              <a:rPr lang="ar-SA" altLang="zh-CN" sz="2800" dirty="0">
                <a:ea typeface="宋体" pitchFamily="2" charset="-122"/>
              </a:rPr>
              <a:t>whose novels depict real-life subjects in a harsh light </a:t>
            </a:r>
            <a:r>
              <a:rPr lang="en-US" sz="2800" dirty="0">
                <a:ea typeface="宋体" pitchFamily="2" charset="-122"/>
              </a:rPr>
              <a:t>and depicted people as victims of blind forces and their own</a:t>
            </a:r>
          </a:p>
          <a:p>
            <a:pPr eaLnBrk="0" hangingPunct="0">
              <a:defRPr/>
            </a:pPr>
            <a:r>
              <a:rPr lang="en-US" sz="2800" dirty="0">
                <a:ea typeface="宋体" pitchFamily="2" charset="-122"/>
              </a:rPr>
              <a:t>uncontrolled passions.</a:t>
            </a:r>
          </a:p>
          <a:p>
            <a:pPr eaLnBrk="0" hangingPunct="0">
              <a:defRPr/>
            </a:pPr>
            <a:endParaRPr lang="en-US" sz="2800" dirty="0">
              <a:ea typeface="宋体" pitchFamily="2" charset="-122"/>
            </a:endParaRPr>
          </a:p>
          <a:p>
            <a:pPr eaLnBrk="0" hangingPunct="0">
              <a:buClr>
                <a:srgbClr val="FF0000"/>
              </a:buClr>
              <a:buFont typeface="Arial" pitchFamily="34" charset="0"/>
              <a:buChar char="•"/>
              <a:defRPr/>
            </a:pPr>
            <a:r>
              <a:rPr lang="ar-SA" altLang="zh-CN" sz="2800" dirty="0">
                <a:ea typeface="宋体" pitchFamily="2" charset="-122"/>
              </a:rPr>
              <a:t>Dreiser's books were held to be amoral,</a:t>
            </a:r>
          </a:p>
          <a:p>
            <a:pPr eaLnBrk="0" hangingPunct="0">
              <a:buClr>
                <a:srgbClr val="FF0000"/>
              </a:buClr>
              <a:defRPr/>
            </a:pPr>
            <a:r>
              <a:rPr lang="ar-SA" altLang="zh-CN" sz="2800" dirty="0">
                <a:ea typeface="宋体" pitchFamily="2" charset="-122"/>
              </a:rPr>
              <a:t> and he battled throughout his career against </a:t>
            </a:r>
          </a:p>
          <a:p>
            <a:pPr eaLnBrk="0" hangingPunct="0">
              <a:buClr>
                <a:srgbClr val="FF0000"/>
              </a:buClr>
              <a:defRPr/>
            </a:pPr>
            <a:r>
              <a:rPr lang="ar-SA" altLang="zh-CN" sz="2800" dirty="0">
                <a:ea typeface="宋体" pitchFamily="2" charset="-122"/>
              </a:rPr>
              <a:t>censorship and popular taste.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2">
                                            <p:txEl>
                                              <p:pRg st="0" end="0"/>
                                            </p:txEl>
                                          </p:spTgt>
                                        </p:tgtEl>
                                        <p:attrNameLst>
                                          <p:attrName>style.visibility</p:attrName>
                                        </p:attrNameLst>
                                      </p:cBhvr>
                                      <p:to>
                                        <p:strVal val="visible"/>
                                      </p:to>
                                    </p:set>
                                    <p:animEffect transition="in" filter="wipe(left)">
                                      <p:cBhvr>
                                        <p:cTn id="7" dur="500"/>
                                        <p:tgtEl>
                                          <p:spTgt spid="102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243"/>
                                        </p:tgtEl>
                                        <p:attrNameLst>
                                          <p:attrName>style.visibility</p:attrName>
                                        </p:attrNameLst>
                                      </p:cBhvr>
                                      <p:to>
                                        <p:strVal val="visible"/>
                                      </p:to>
                                    </p:set>
                                    <p:animEffect transition="in" filter="wipe(left)">
                                      <p:cBhvr>
                                        <p:cTn id="12" dur="500"/>
                                        <p:tgtEl>
                                          <p:spTgt spid="102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مستطيل 9"/>
          <p:cNvSpPr/>
          <p:nvPr/>
        </p:nvSpPr>
        <p:spPr>
          <a:xfrm>
            <a:off x="214313" y="1643063"/>
            <a:ext cx="8715375" cy="3540125"/>
          </a:xfrm>
          <a:prstGeom prst="rect">
            <a:avLst/>
          </a:prstGeom>
        </p:spPr>
        <p:txBody>
          <a:bodyPr>
            <a:spAutoFit/>
          </a:bodyPr>
          <a:lstStyle/>
          <a:p>
            <a:pPr>
              <a:buClr>
                <a:srgbClr val="FF0000"/>
              </a:buClr>
              <a:buFont typeface="Arial" pitchFamily="34" charset="0"/>
              <a:buChar char="•"/>
              <a:defRPr/>
            </a:pPr>
            <a:r>
              <a:rPr lang="en-US" sz="2800" dirty="0">
                <a:ea typeface="宋体" pitchFamily="2" charset="-122"/>
              </a:rPr>
              <a:t>Dreiser’s first novel, </a:t>
            </a:r>
            <a:r>
              <a:rPr lang="en-US" sz="2800" i="1" dirty="0">
                <a:solidFill>
                  <a:srgbClr val="FF0000"/>
                </a:solidFill>
                <a:effectLst>
                  <a:outerShdw blurRad="38100" dist="38100" dir="2700000" algn="tl">
                    <a:srgbClr val="000000">
                      <a:alpha val="43137"/>
                    </a:srgbClr>
                  </a:outerShdw>
                </a:effectLst>
                <a:ea typeface="宋体" pitchFamily="2" charset="-122"/>
              </a:rPr>
              <a:t>Sister Carrier</a:t>
            </a:r>
            <a:r>
              <a:rPr lang="en-US" sz="2800" dirty="0">
                <a:ea typeface="宋体" pitchFamily="2" charset="-122"/>
              </a:rPr>
              <a:t> , was so shocking for its time that the publisher almost refused to publish it. </a:t>
            </a:r>
          </a:p>
          <a:p>
            <a:pPr eaLnBrk="0" hangingPunct="0">
              <a:defRPr/>
            </a:pPr>
            <a:r>
              <a:rPr lang="en-US" sz="2800" dirty="0">
                <a:ea typeface="宋体" pitchFamily="2" charset="-122"/>
              </a:rPr>
              <a:t>The book was eventually published, but only in an altered form. </a:t>
            </a:r>
          </a:p>
          <a:p>
            <a:pPr eaLnBrk="0" hangingPunct="0">
              <a:defRPr/>
            </a:pPr>
            <a:endParaRPr lang="en-US" sz="2800" dirty="0">
              <a:ea typeface="宋体" pitchFamily="2" charset="-122"/>
            </a:endParaRPr>
          </a:p>
          <a:p>
            <a:pPr eaLnBrk="0" hangingPunct="0">
              <a:buClr>
                <a:srgbClr val="FF0000"/>
              </a:buClr>
              <a:buFont typeface="Arial" pitchFamily="34" charset="0"/>
              <a:buChar char="•"/>
              <a:defRPr/>
            </a:pPr>
            <a:r>
              <a:rPr lang="en-US" sz="2800" dirty="0">
                <a:ea typeface="宋体" pitchFamily="2" charset="-122"/>
              </a:rPr>
              <a:t>Many of Dreiser’s other novels sparked a similar response such as </a:t>
            </a:r>
            <a:r>
              <a:rPr lang="ar-SA" altLang="zh-CN" sz="2800" i="1" dirty="0">
                <a:solidFill>
                  <a:srgbClr val="FF0000"/>
                </a:solidFill>
                <a:ea typeface="宋体" pitchFamily="2" charset="-122"/>
              </a:rPr>
              <a:t>Jennie Gerhardt</a:t>
            </a:r>
            <a:r>
              <a:rPr lang="en-US" altLang="zh-CN" sz="2800" i="1" dirty="0">
                <a:solidFill>
                  <a:srgbClr val="FF0000"/>
                </a:solidFill>
                <a:ea typeface="宋体" pitchFamily="2" charset="-122"/>
              </a:rPr>
              <a:t>,</a:t>
            </a:r>
            <a:r>
              <a:rPr lang="ar-SA" altLang="zh-CN" sz="2800" i="1" dirty="0">
                <a:solidFill>
                  <a:srgbClr val="FF0000"/>
                </a:solidFill>
                <a:ea typeface="宋体" pitchFamily="2" charset="-122"/>
              </a:rPr>
              <a:t>The Genius</a:t>
            </a:r>
            <a:r>
              <a:rPr lang="en-US" altLang="zh-CN" sz="2800" i="1" dirty="0">
                <a:solidFill>
                  <a:srgbClr val="FF0000"/>
                </a:solidFill>
                <a:ea typeface="宋体" pitchFamily="2" charset="-122"/>
              </a:rPr>
              <a:t>,</a:t>
            </a:r>
            <a:endParaRPr lang="ar-SA" altLang="zh-CN" sz="2800" i="1" dirty="0">
              <a:solidFill>
                <a:srgbClr val="FF0000"/>
              </a:solidFill>
              <a:ea typeface="宋体" pitchFamily="2" charset="-122"/>
            </a:endParaRPr>
          </a:p>
          <a:p>
            <a:pPr eaLnBrk="0" hangingPunct="0">
              <a:defRPr/>
            </a:pPr>
            <a:r>
              <a:rPr lang="ar-SA" altLang="zh-CN" sz="2800" i="1" dirty="0">
                <a:solidFill>
                  <a:srgbClr val="FF0000"/>
                </a:solidFill>
                <a:effectLst>
                  <a:outerShdw blurRad="38100" dist="38100" dir="2700000" algn="tl">
                    <a:srgbClr val="000000">
                      <a:alpha val="43137"/>
                    </a:srgbClr>
                  </a:outerShdw>
                </a:effectLst>
                <a:ea typeface="宋体" pitchFamily="2" charset="-122"/>
              </a:rPr>
              <a:t>An </a:t>
            </a:r>
            <a:r>
              <a:rPr lang="en-US" altLang="zh-CN" sz="2800" i="1" dirty="0">
                <a:solidFill>
                  <a:srgbClr val="FF0000"/>
                </a:solidFill>
                <a:effectLst>
                  <a:outerShdw blurRad="38100" dist="38100" dir="2700000" algn="tl">
                    <a:srgbClr val="000000">
                      <a:alpha val="43137"/>
                    </a:srgbClr>
                  </a:outerShdw>
                </a:effectLst>
                <a:ea typeface="宋体" pitchFamily="2" charset="-122"/>
              </a:rPr>
              <a:t>A</a:t>
            </a:r>
            <a:r>
              <a:rPr lang="ar-SA" altLang="zh-CN" sz="2800" i="1" dirty="0">
                <a:solidFill>
                  <a:srgbClr val="FF0000"/>
                </a:solidFill>
                <a:effectLst>
                  <a:outerShdw blurRad="38100" dist="38100" dir="2700000" algn="tl">
                    <a:srgbClr val="000000">
                      <a:alpha val="43137"/>
                    </a:srgbClr>
                  </a:outerShdw>
                </a:effectLst>
                <a:ea typeface="宋体" pitchFamily="2" charset="-122"/>
              </a:rPr>
              <a:t>merican Tragedy </a:t>
            </a:r>
            <a:r>
              <a:rPr lang="en-US" altLang="zh-CN" sz="2800" i="1" dirty="0">
                <a:solidFill>
                  <a:srgbClr val="FF0000"/>
                </a:solidFill>
                <a:ea typeface="宋体" pitchFamily="2" charset="-122"/>
              </a:rPr>
              <a:t>,</a:t>
            </a:r>
            <a:r>
              <a:rPr lang="ar-SA" altLang="zh-CN" sz="2800" i="1" dirty="0">
                <a:solidFill>
                  <a:srgbClr val="FF0000"/>
                </a:solidFill>
                <a:ea typeface="宋体" pitchFamily="2" charset="-122"/>
              </a:rPr>
              <a:t>The Bulwark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1267" name="Picture 3" descr="http://xroads.virginia.edu/~HYPER/DREISER/carrie.jpg">
            <a:hlinkClick r:id="rId2"/>
          </p:cNvPr>
          <p:cNvPicPr>
            <a:picLocks noChangeAspect="1" noChangeArrowheads="1"/>
          </p:cNvPicPr>
          <p:nvPr/>
        </p:nvPicPr>
        <p:blipFill>
          <a:blip r:embed="rId3" r:link="rId4"/>
          <a:srcRect/>
          <a:stretch>
            <a:fillRect/>
          </a:stretch>
        </p:blipFill>
        <p:spPr bwMode="auto">
          <a:xfrm>
            <a:off x="500063" y="4286250"/>
            <a:ext cx="1509712" cy="1944688"/>
          </a:xfrm>
          <a:prstGeom prst="rect">
            <a:avLst/>
          </a:prstGeom>
          <a:noFill/>
          <a:ln w="9525">
            <a:noFill/>
            <a:miter lim="800000"/>
            <a:headEnd/>
            <a:tailEnd/>
          </a:ln>
        </p:spPr>
      </p:pic>
      <p:sp>
        <p:nvSpPr>
          <p:cNvPr id="7" name="مستطيل 6"/>
          <p:cNvSpPr/>
          <p:nvPr/>
        </p:nvSpPr>
        <p:spPr>
          <a:xfrm>
            <a:off x="2286000" y="487363"/>
            <a:ext cx="6572250" cy="5262562"/>
          </a:xfrm>
          <a:prstGeom prst="rect">
            <a:avLst/>
          </a:prstGeom>
        </p:spPr>
        <p:txBody>
          <a:bodyPr>
            <a:spAutoFit/>
          </a:bodyPr>
          <a:lstStyle/>
          <a:p>
            <a:pPr>
              <a:defRPr/>
            </a:pPr>
            <a:r>
              <a:rPr lang="en-US" sz="2800" dirty="0">
                <a:ea typeface="宋体" pitchFamily="2" charset="-122"/>
              </a:rPr>
              <a:t>The heron  in</a:t>
            </a:r>
            <a:r>
              <a:rPr lang="en-US" sz="2800" i="1" dirty="0">
                <a:solidFill>
                  <a:srgbClr val="FF0000"/>
                </a:solidFill>
                <a:effectLst>
                  <a:outerShdw blurRad="38100" dist="38100" dir="2700000" algn="tl">
                    <a:srgbClr val="000000">
                      <a:alpha val="43137"/>
                    </a:srgbClr>
                  </a:outerShdw>
                </a:effectLst>
                <a:ea typeface="宋体" pitchFamily="2" charset="-122"/>
              </a:rPr>
              <a:t> Sister Carrie</a:t>
            </a:r>
            <a:r>
              <a:rPr lang="en-US" sz="2800" dirty="0">
                <a:ea typeface="宋体" pitchFamily="2" charset="-122"/>
              </a:rPr>
              <a:t>  ,Carrie </a:t>
            </a:r>
            <a:r>
              <a:rPr lang="en-US" sz="2800" dirty="0" err="1">
                <a:ea typeface="宋体" pitchFamily="2" charset="-122"/>
              </a:rPr>
              <a:t>Meeber</a:t>
            </a:r>
            <a:r>
              <a:rPr lang="en-US" sz="2800" dirty="0">
                <a:ea typeface="宋体" pitchFamily="2" charset="-122"/>
              </a:rPr>
              <a:t>, leaves the poverty of  her country home and moves to Chicago. She is completely honest about her desire for a better life clothes, money &amp; social position. Carrie is quite modern in the way she moves from one relationship to another. She tries to be faithful to them , but circumstances make this impossible. By accident, she becomes a success as an actress. In the end, she learns that even money &amp; success are not the keys to true happiness.</a:t>
            </a:r>
            <a:endParaRPr lang="ar-SA" sz="2800" dirty="0">
              <a:ea typeface="宋体" pitchFamily="2" charset="-122"/>
            </a:endParaRPr>
          </a:p>
        </p:txBody>
      </p:sp>
      <p:pic>
        <p:nvPicPr>
          <p:cNvPr id="23556" name="Picture 7" descr="http://rgr-static1.tangentlabs.co.uk/images/bau/97804515/9780451531148/0/0/plain/sister-carrie.jpg"/>
          <p:cNvPicPr>
            <a:picLocks noChangeAspect="1" noChangeArrowheads="1"/>
          </p:cNvPicPr>
          <p:nvPr/>
        </p:nvPicPr>
        <p:blipFill>
          <a:blip r:embed="rId5"/>
          <a:srcRect/>
          <a:stretch>
            <a:fillRect/>
          </a:stretch>
        </p:blipFill>
        <p:spPr bwMode="auto">
          <a:xfrm>
            <a:off x="285750" y="928688"/>
            <a:ext cx="1852613" cy="3009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wipe(left)">
                                      <p:cBhvr>
                                        <p:cTn id="7" dur="5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مربع نص 2"/>
          <p:cNvSpPr txBox="1">
            <a:spLocks noChangeArrowheads="1"/>
          </p:cNvSpPr>
          <p:nvPr/>
        </p:nvSpPr>
        <p:spPr bwMode="auto">
          <a:xfrm>
            <a:off x="214313" y="428625"/>
            <a:ext cx="8715375" cy="6678613"/>
          </a:xfrm>
          <a:prstGeom prst="rect">
            <a:avLst/>
          </a:prstGeom>
          <a:noFill/>
          <a:ln w="9525">
            <a:noFill/>
            <a:miter lim="800000"/>
            <a:headEnd/>
            <a:tailEnd/>
          </a:ln>
        </p:spPr>
        <p:txBody>
          <a:bodyPr>
            <a:spAutoFit/>
          </a:bodyPr>
          <a:lstStyle/>
          <a:p>
            <a:r>
              <a:rPr lang="en-US" sz="2800"/>
              <a:t>Dreiser’s greatest novel, </a:t>
            </a:r>
            <a:r>
              <a:rPr lang="en-US" sz="2800" i="1">
                <a:solidFill>
                  <a:srgbClr val="FF0000"/>
                </a:solidFill>
              </a:rPr>
              <a:t>An American Tragedy</a:t>
            </a:r>
            <a:r>
              <a:rPr lang="en-US" sz="2800"/>
              <a:t>, the hero (or “anti-hero”) ,has the same dream as Carrie, he thinks money &amp; success will bring him happiness. When a pregnant girlfriend threatens to destroy </a:t>
            </a:r>
          </a:p>
          <a:p>
            <a:r>
              <a:rPr lang="en-US" sz="2800"/>
              <a:t>This dream, he plans to kill her. At last moment, he changes his mind</a:t>
            </a:r>
          </a:p>
          <a:p>
            <a:r>
              <a:rPr lang="en-US" sz="2800"/>
              <a:t>But the girl dies accidently.</a:t>
            </a:r>
          </a:p>
          <a:p>
            <a:endParaRPr lang="en-US" sz="2800"/>
          </a:p>
          <a:p>
            <a:endParaRPr lang="en-US"/>
          </a:p>
          <a:p>
            <a:endParaRPr lang="en-US"/>
          </a:p>
          <a:p>
            <a:endParaRPr lang="en-US"/>
          </a:p>
          <a:p>
            <a:r>
              <a:rPr lang="en-US" sz="2800"/>
              <a:t> Dreiser called his novel a tragedy, its similar  to classical Greek tragedy. It concentrates on a single individual which destroyed by forces which he cannot control.  </a:t>
            </a:r>
          </a:p>
          <a:p>
            <a:endParaRPr lang="en-US"/>
          </a:p>
          <a:p>
            <a:r>
              <a:rPr lang="en-US"/>
              <a:t> </a:t>
            </a:r>
            <a:endParaRPr lang="ar-SA"/>
          </a:p>
        </p:txBody>
      </p:sp>
      <p:pic>
        <p:nvPicPr>
          <p:cNvPr id="24579" name="Picture 4" descr="http://thegreatestnovels.com/images/covers-large/an-american-tragedy.jpg"/>
          <p:cNvPicPr>
            <a:picLocks noChangeAspect="1" noChangeArrowheads="1"/>
          </p:cNvPicPr>
          <p:nvPr/>
        </p:nvPicPr>
        <p:blipFill>
          <a:blip r:embed="rId2"/>
          <a:srcRect/>
          <a:stretch>
            <a:fillRect/>
          </a:stretch>
        </p:blipFill>
        <p:spPr bwMode="auto">
          <a:xfrm>
            <a:off x="5500688" y="2928938"/>
            <a:ext cx="1162050" cy="1876425"/>
          </a:xfrm>
          <a:prstGeom prst="rect">
            <a:avLst/>
          </a:prstGeom>
          <a:noFill/>
          <a:ln w="9525">
            <a:noFill/>
            <a:miter lim="800000"/>
            <a:headEnd/>
            <a:tailEnd/>
          </a:ln>
        </p:spPr>
      </p:pic>
      <p:pic>
        <p:nvPicPr>
          <p:cNvPr id="24580" name="Picture 6" descr="http://media3.washingtonpost.com/wp-dyn/content/photo/2006/08/31/PH2006083101167.jpg"/>
          <p:cNvPicPr>
            <a:picLocks noChangeAspect="1" noChangeArrowheads="1"/>
          </p:cNvPicPr>
          <p:nvPr/>
        </p:nvPicPr>
        <p:blipFill>
          <a:blip r:embed="rId3"/>
          <a:srcRect/>
          <a:stretch>
            <a:fillRect/>
          </a:stretch>
        </p:blipFill>
        <p:spPr bwMode="auto">
          <a:xfrm>
            <a:off x="6929438" y="3071813"/>
            <a:ext cx="1643062" cy="140017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cathergrass.jpg (11544 bytes)"/>
          <p:cNvPicPr>
            <a:picLocks noChangeAspect="1" noChangeArrowheads="1"/>
          </p:cNvPicPr>
          <p:nvPr/>
        </p:nvPicPr>
        <p:blipFill>
          <a:blip r:embed="rId2"/>
          <a:srcRect/>
          <a:stretch>
            <a:fillRect/>
          </a:stretch>
        </p:blipFill>
        <p:spPr bwMode="auto">
          <a:xfrm>
            <a:off x="785786" y="785794"/>
            <a:ext cx="1485900" cy="22256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5603" name="مستطيل 2"/>
          <p:cNvSpPr>
            <a:spLocks noChangeArrowheads="1"/>
          </p:cNvSpPr>
          <p:nvPr/>
        </p:nvSpPr>
        <p:spPr bwMode="auto">
          <a:xfrm>
            <a:off x="3143250" y="1857375"/>
            <a:ext cx="3506788" cy="461963"/>
          </a:xfrm>
          <a:prstGeom prst="rect">
            <a:avLst/>
          </a:prstGeom>
          <a:noFill/>
          <a:ln w="9525">
            <a:noFill/>
            <a:miter lim="800000"/>
            <a:headEnd/>
            <a:tailEnd/>
          </a:ln>
        </p:spPr>
        <p:txBody>
          <a:bodyPr wrap="none">
            <a:spAutoFit/>
          </a:bodyPr>
          <a:lstStyle/>
          <a:p>
            <a:pPr algn="just">
              <a:spcBef>
                <a:spcPct val="50000"/>
              </a:spcBef>
            </a:pPr>
            <a:r>
              <a:rPr lang="en-US" altLang="zh-CN" b="1" u="sng">
                <a:solidFill>
                  <a:srgbClr val="663300"/>
                </a:solidFill>
                <a:ea typeface="华文彩云" pitchFamily="2" charset="-122"/>
              </a:rPr>
              <a:t>Willa Cather (1873-1947)</a:t>
            </a:r>
          </a:p>
        </p:txBody>
      </p:sp>
      <p:sp>
        <p:nvSpPr>
          <p:cNvPr id="25604" name="Text Box 4"/>
          <p:cNvSpPr txBox="1">
            <a:spLocks noChangeArrowheads="1"/>
          </p:cNvSpPr>
          <p:nvPr/>
        </p:nvSpPr>
        <p:spPr bwMode="auto">
          <a:xfrm>
            <a:off x="1571625" y="3143250"/>
            <a:ext cx="7239000" cy="3416300"/>
          </a:xfrm>
          <a:prstGeom prst="rect">
            <a:avLst/>
          </a:prstGeom>
          <a:noFill/>
          <a:ln w="9525">
            <a:noFill/>
            <a:miter lim="800000"/>
            <a:headEnd/>
            <a:tailEnd/>
          </a:ln>
        </p:spPr>
        <p:txBody>
          <a:bodyPr>
            <a:spAutoFit/>
          </a:bodyPr>
          <a:lstStyle/>
          <a:p>
            <a:pPr algn="just">
              <a:spcBef>
                <a:spcPct val="50000"/>
              </a:spcBef>
            </a:pPr>
            <a:r>
              <a:rPr lang="en-US" altLang="zh-CN" b="1">
                <a:solidFill>
                  <a:srgbClr val="FFFFC3"/>
                </a:solidFill>
                <a:cs typeface="Times New Roman" pitchFamily="18" charset="0"/>
              </a:rPr>
              <a:t>Willa Cather herself was born in the Upper Shenandoah Valley in western Virginia, near Winchester, the oldest of seven children of Charles and Virginia Cather. When she was nine, her parents moved west to join her paternal grandparents on the open plains of Nebraska, taking a large and varied household on the grandfather’s farm in the Catherton precinct of Webster County, an area so populated with southernest that its school was called</a:t>
            </a:r>
            <a:endParaRPr lang="en-US" altLang="zh-CN" b="1">
              <a:solidFill>
                <a:srgbClr val="FFFFC3"/>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مستطيل 1"/>
          <p:cNvSpPr>
            <a:spLocks noChangeArrowheads="1"/>
          </p:cNvSpPr>
          <p:nvPr/>
        </p:nvSpPr>
        <p:spPr bwMode="auto">
          <a:xfrm>
            <a:off x="3286125" y="1571625"/>
            <a:ext cx="4572000" cy="4524375"/>
          </a:xfrm>
          <a:prstGeom prst="rect">
            <a:avLst/>
          </a:prstGeom>
          <a:noFill/>
          <a:ln w="9525">
            <a:noFill/>
            <a:miter lim="800000"/>
            <a:headEnd/>
            <a:tailEnd/>
          </a:ln>
        </p:spPr>
        <p:txBody>
          <a:bodyPr>
            <a:spAutoFit/>
          </a:bodyPr>
          <a:lstStyle/>
          <a:p>
            <a:pPr algn="just">
              <a:spcBef>
                <a:spcPct val="50000"/>
              </a:spcBef>
            </a:pPr>
            <a:r>
              <a:rPr lang="en-US" altLang="zh-CN">
                <a:cs typeface="Times New Roman" pitchFamily="18" charset="0"/>
              </a:rPr>
              <a:t>The New Virginia School. Within two years, however, Charles Cather moved the large household into the town of Red Cloud, where he opened a real estate office. Just as her months in the country had introduced her to the immigrant farmers from Sweden, France, and Bohemia, in Red Cloud Willa Cather discovered a cast of small-town characters rich in cultural diversity. </a:t>
            </a:r>
          </a:p>
        </p:txBody>
      </p:sp>
      <p:pic>
        <p:nvPicPr>
          <p:cNvPr id="3" name="Picture 2" descr="cather_w_04.jpg"/>
          <p:cNvPicPr>
            <a:picLocks noChangeAspect="1"/>
          </p:cNvPicPr>
          <p:nvPr/>
        </p:nvPicPr>
        <p:blipFill>
          <a:blip r:embed="rId2"/>
          <a:stretch>
            <a:fillRect/>
          </a:stretch>
        </p:blipFill>
        <p:spPr>
          <a:xfrm>
            <a:off x="785786" y="1214422"/>
            <a:ext cx="2004236" cy="3071834"/>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304800" y="762000"/>
            <a:ext cx="8686800" cy="457200"/>
          </a:xfrm>
          <a:prstGeom prst="rect">
            <a:avLst/>
          </a:prstGeom>
          <a:noFill/>
          <a:ln w="9525">
            <a:noFill/>
            <a:miter lim="800000"/>
            <a:headEnd/>
            <a:tailEnd/>
          </a:ln>
        </p:spPr>
        <p:txBody>
          <a:bodyPr>
            <a:spAutoFit/>
          </a:bodyPr>
          <a:lstStyle/>
          <a:p>
            <a:pPr>
              <a:spcBef>
                <a:spcPct val="50000"/>
              </a:spcBef>
            </a:pPr>
            <a:endParaRPr lang="ar-SA">
              <a:solidFill>
                <a:schemeClr val="bg2"/>
              </a:solidFill>
            </a:endParaRPr>
          </a:p>
        </p:txBody>
      </p:sp>
      <p:sp>
        <p:nvSpPr>
          <p:cNvPr id="4" name="مستطيل 3"/>
          <p:cNvSpPr/>
          <p:nvPr/>
        </p:nvSpPr>
        <p:spPr>
          <a:xfrm>
            <a:off x="571500" y="285750"/>
            <a:ext cx="8143875" cy="6616700"/>
          </a:xfrm>
          <a:prstGeom prst="rect">
            <a:avLst/>
          </a:prstGeom>
        </p:spPr>
        <p:txBody>
          <a:bodyPr>
            <a:spAutoFit/>
          </a:bodyPr>
          <a:lstStyle/>
          <a:p>
            <a:pPr algn="ctr">
              <a:spcBef>
                <a:spcPct val="50000"/>
              </a:spcBef>
            </a:pPr>
            <a:r>
              <a:rPr lang="en-US" altLang="zh-CN" sz="3200" b="1">
                <a:solidFill>
                  <a:srgbClr val="FF0000"/>
                </a:solidFill>
                <a:cs typeface="Times New Roman" pitchFamily="18" charset="0"/>
              </a:rPr>
              <a:t>Social Background of This Period</a:t>
            </a:r>
            <a:r>
              <a:rPr lang="zh-CN" altLang="en-US" b="1">
                <a:solidFill>
                  <a:srgbClr val="FF0000"/>
                </a:solidFill>
              </a:rPr>
              <a:t>：</a:t>
            </a:r>
            <a:endParaRPr lang="zh-CN" altLang="en-US">
              <a:solidFill>
                <a:srgbClr val="FF0000"/>
              </a:solidFill>
              <a:cs typeface="Times New Roman" pitchFamily="18" charset="0"/>
            </a:endParaRPr>
          </a:p>
          <a:p>
            <a:pPr algn="just">
              <a:spcBef>
                <a:spcPct val="50000"/>
              </a:spcBef>
            </a:pPr>
            <a:r>
              <a:rPr lang="zh-CN" altLang="en-US">
                <a:solidFill>
                  <a:srgbClr val="CCFF99"/>
                </a:solidFill>
                <a:cs typeface="Times New Roman" pitchFamily="18" charset="0"/>
              </a:rPr>
              <a:t> </a:t>
            </a:r>
            <a:endParaRPr lang="en-US" altLang="zh-CN">
              <a:solidFill>
                <a:srgbClr val="CCFF99"/>
              </a:solidFill>
              <a:cs typeface="Times New Roman" pitchFamily="18" charset="0"/>
            </a:endParaRPr>
          </a:p>
          <a:p>
            <a:pPr algn="just">
              <a:spcBef>
                <a:spcPct val="50000"/>
              </a:spcBef>
            </a:pPr>
            <a:r>
              <a:rPr lang="zh-CN" altLang="en-US">
                <a:solidFill>
                  <a:srgbClr val="CCFF99"/>
                </a:solidFill>
                <a:cs typeface="Times New Roman" pitchFamily="18" charset="0"/>
              </a:rPr>
              <a:t> </a:t>
            </a:r>
            <a:r>
              <a:rPr lang="en-US" altLang="zh-CN" sz="2800">
                <a:cs typeface="Times New Roman" pitchFamily="18" charset="0"/>
              </a:rPr>
              <a:t>As the new century entered its second decade, the forward movement of American literature seemed to have stopped. The realist novel of W. D. Howells and Hamlin Garland were beginning to seem old-fashioned. Among the exciting young writers of the Turn of the Century, Jack London seemed to have lost his genius and Frank Norris and Stephen Crane were already dead. </a:t>
            </a:r>
          </a:p>
          <a:p>
            <a:pPr algn="just">
              <a:spcBef>
                <a:spcPct val="50000"/>
              </a:spcBef>
            </a:pPr>
            <a:endParaRPr lang="en-US" altLang="zh-CN">
              <a:solidFill>
                <a:schemeClr val="bg2"/>
              </a:solidFill>
              <a:cs typeface="Times New Roman" pitchFamily="18" charset="0"/>
            </a:endParaRPr>
          </a:p>
          <a:p>
            <a:pPr algn="just">
              <a:spcBef>
                <a:spcPct val="50000"/>
              </a:spcBef>
            </a:pPr>
            <a:r>
              <a:rPr lang="en-US" altLang="zh-CN">
                <a:solidFill>
                  <a:schemeClr val="bg2"/>
                </a:solidFill>
                <a:cs typeface="Times New Roman" pitchFamily="18" charset="0"/>
              </a:rPr>
              <a:t> </a:t>
            </a:r>
            <a:r>
              <a:rPr lang="en-US" altLang="zh-CN" sz="2800" b="1">
                <a:solidFill>
                  <a:srgbClr val="A7D6FF"/>
                </a:solidFill>
                <a:cs typeface="Times New Roman" pitchFamily="18" charset="0"/>
              </a:rPr>
              <a:t>People were again asking what was wrong with American literature?</a:t>
            </a:r>
            <a:endParaRPr lang="en-US" altLang="zh-CN" b="1">
              <a:solidFill>
                <a:srgbClr val="A7D6FF"/>
              </a:solidFill>
              <a:cs typeface="Times New Roman" pitchFamily="18" charset="0"/>
            </a:endParaRPr>
          </a:p>
          <a:p>
            <a:pPr algn="just">
              <a:spcBef>
                <a:spcPct val="50000"/>
              </a:spcBef>
            </a:pPr>
            <a:r>
              <a:rPr lang="en-US" altLang="zh-CN">
                <a:solidFill>
                  <a:schemeClr val="bg2"/>
                </a:solidFill>
                <a:cs typeface="Times New Roman" pitchFamily="18" charset="0"/>
              </a:rPr>
              <a:t>  </a:t>
            </a:r>
            <a:endParaRPr lang="en-US" altLang="zh-CN">
              <a:solidFill>
                <a:schemeClr val="bg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Song of the Lark"/>
          <p:cNvPicPr>
            <a:picLocks noChangeAspect="1" noChangeArrowheads="1"/>
          </p:cNvPicPr>
          <p:nvPr/>
        </p:nvPicPr>
        <p:blipFill>
          <a:blip r:embed="rId2"/>
          <a:srcRect/>
          <a:stretch>
            <a:fillRect/>
          </a:stretch>
        </p:blipFill>
        <p:spPr bwMode="auto">
          <a:xfrm>
            <a:off x="214282" y="857232"/>
            <a:ext cx="1774825" cy="2378075"/>
          </a:xfrm>
          <a:prstGeom prst="rect">
            <a:avLst/>
          </a:prstGeom>
          <a:ln>
            <a:noFill/>
          </a:ln>
          <a:effectLst>
            <a:softEdge rad="112500"/>
          </a:effectLst>
        </p:spPr>
      </p:pic>
      <p:sp>
        <p:nvSpPr>
          <p:cNvPr id="27651" name="Text Box 3"/>
          <p:cNvSpPr txBox="1">
            <a:spLocks noChangeArrowheads="1"/>
          </p:cNvSpPr>
          <p:nvPr/>
        </p:nvSpPr>
        <p:spPr bwMode="auto">
          <a:xfrm>
            <a:off x="3276600" y="0"/>
            <a:ext cx="2209800" cy="457200"/>
          </a:xfrm>
          <a:prstGeom prst="rect">
            <a:avLst/>
          </a:prstGeom>
          <a:noFill/>
          <a:ln w="9525">
            <a:noFill/>
            <a:miter lim="800000"/>
            <a:headEnd/>
            <a:tailEnd/>
          </a:ln>
        </p:spPr>
        <p:txBody>
          <a:bodyPr>
            <a:spAutoFit/>
          </a:bodyPr>
          <a:lstStyle/>
          <a:p>
            <a:pPr algn="ctr">
              <a:spcBef>
                <a:spcPct val="50000"/>
              </a:spcBef>
            </a:pPr>
            <a:r>
              <a:rPr lang="en-US" altLang="zh-CN" b="1">
                <a:solidFill>
                  <a:schemeClr val="bg2"/>
                </a:solidFill>
                <a:cs typeface="Times New Roman" pitchFamily="18" charset="0"/>
              </a:rPr>
              <a:t>Major Works</a:t>
            </a:r>
            <a:endParaRPr lang="en-US" altLang="zh-CN">
              <a:solidFill>
                <a:schemeClr val="bg2"/>
              </a:solidFill>
            </a:endParaRPr>
          </a:p>
        </p:txBody>
      </p:sp>
      <p:pic>
        <p:nvPicPr>
          <p:cNvPr id="17416" name="Picture 8" descr="img_1090"/>
          <p:cNvPicPr>
            <a:picLocks noChangeAspect="1" noChangeArrowheads="1"/>
          </p:cNvPicPr>
          <p:nvPr/>
        </p:nvPicPr>
        <p:blipFill>
          <a:blip r:embed="rId3"/>
          <a:srcRect/>
          <a:stretch>
            <a:fillRect/>
          </a:stretch>
        </p:blipFill>
        <p:spPr bwMode="auto">
          <a:xfrm>
            <a:off x="928662" y="3143248"/>
            <a:ext cx="2143125" cy="2857500"/>
          </a:xfrm>
          <a:prstGeom prst="rect">
            <a:avLst/>
          </a:prstGeom>
          <a:ln>
            <a:noFill/>
          </a:ln>
          <a:effectLst>
            <a:softEdge rad="112500"/>
          </a:effectLst>
        </p:spPr>
      </p:pic>
      <p:sp>
        <p:nvSpPr>
          <p:cNvPr id="27653" name="Rectangle 6"/>
          <p:cNvSpPr>
            <a:spLocks noChangeArrowheads="1"/>
          </p:cNvSpPr>
          <p:nvPr/>
        </p:nvSpPr>
        <p:spPr bwMode="auto">
          <a:xfrm>
            <a:off x="3143250" y="785813"/>
            <a:ext cx="5286375" cy="5602287"/>
          </a:xfrm>
          <a:prstGeom prst="rect">
            <a:avLst/>
          </a:prstGeom>
          <a:noFill/>
          <a:ln w="9525">
            <a:noFill/>
            <a:miter lim="800000"/>
            <a:headEnd/>
            <a:tailEnd/>
          </a:ln>
        </p:spPr>
        <p:txBody>
          <a:bodyPr>
            <a:spAutoFit/>
          </a:bodyPr>
          <a:lstStyle/>
          <a:p>
            <a:pPr algn="just">
              <a:spcBef>
                <a:spcPct val="50000"/>
              </a:spcBef>
            </a:pPr>
            <a:r>
              <a:rPr lang="en-US" altLang="zh-CN" b="1" i="1">
                <a:solidFill>
                  <a:srgbClr val="FFFFA5"/>
                </a:solidFill>
                <a:cs typeface="Times New Roman" pitchFamily="18" charset="0"/>
              </a:rPr>
              <a:t>Cather's famous novels  </a:t>
            </a:r>
            <a:r>
              <a:rPr lang="en-US" altLang="zh-CN" b="1" i="1" u="sng">
                <a:solidFill>
                  <a:srgbClr val="FFFFA5"/>
                </a:solidFill>
                <a:cs typeface="Times New Roman" pitchFamily="18" charset="0"/>
              </a:rPr>
              <a:t>O Pioneer  </a:t>
            </a:r>
            <a:r>
              <a:rPr lang="en-US" altLang="zh-CN" b="1" i="1">
                <a:solidFill>
                  <a:srgbClr val="FFFFA5"/>
                </a:solidFill>
                <a:cs typeface="Times New Roman" pitchFamily="18" charset="0"/>
              </a:rPr>
              <a:t>!  , </a:t>
            </a:r>
            <a:r>
              <a:rPr lang="en-US" altLang="zh-CN" b="1" i="1" u="sng">
                <a:solidFill>
                  <a:srgbClr val="FFFFA5"/>
                </a:solidFill>
                <a:cs typeface="Times New Roman" pitchFamily="18" charset="0"/>
              </a:rPr>
              <a:t>The  song of the lark  </a:t>
            </a:r>
            <a:r>
              <a:rPr lang="en-US" altLang="zh-CN" b="1" i="1">
                <a:solidFill>
                  <a:srgbClr val="FFFFA5"/>
                </a:solidFill>
                <a:cs typeface="Times New Roman" pitchFamily="18" charset="0"/>
              </a:rPr>
              <a:t>, and  </a:t>
            </a:r>
            <a:r>
              <a:rPr lang="en-US" altLang="zh-CN" b="1" i="1" u="sng">
                <a:solidFill>
                  <a:srgbClr val="FFFFA5"/>
                </a:solidFill>
                <a:cs typeface="Times New Roman" pitchFamily="18" charset="0"/>
              </a:rPr>
              <a:t>My Antonia </a:t>
            </a:r>
            <a:r>
              <a:rPr lang="en-US" altLang="zh-CN" b="1" i="1">
                <a:solidFill>
                  <a:srgbClr val="FFFFA5"/>
                </a:solidFill>
                <a:cs typeface="Times New Roman" pitchFamily="18" charset="0"/>
              </a:rPr>
              <a:t>. Each is a successful story . Also , she wrote  “ Alost  lady and the professor’s House “ in which  she  describes the decline and fall of the great pioneer tradition . It is being  defeated by the new spirit of commerce and the new kind of man the businessman . Some say  that in writing of the past she was trying  to escape form the ugliness of the present.</a:t>
            </a:r>
          </a:p>
          <a:p>
            <a:pPr algn="just">
              <a:spcBef>
                <a:spcPct val="50000"/>
              </a:spcBef>
            </a:pPr>
            <a:r>
              <a:rPr lang="en-US" altLang="zh-CN" sz="2000" b="1">
                <a:solidFill>
                  <a:srgbClr val="FFFFA5"/>
                </a:solidFill>
                <a:cs typeface="Times New Roman" pitchFamily="18" charset="0"/>
              </a:rPr>
              <a:t>Her famous short story  </a:t>
            </a:r>
            <a:r>
              <a:rPr lang="en-US" altLang="zh-CN" sz="2000" b="1" u="sng">
                <a:solidFill>
                  <a:srgbClr val="FFFFA5"/>
                </a:solidFill>
                <a:cs typeface="Times New Roman" pitchFamily="18" charset="0"/>
              </a:rPr>
              <a:t>Neighbor Rossick </a:t>
            </a:r>
            <a:r>
              <a:rPr lang="en-US" altLang="zh-CN" sz="2000" b="1">
                <a:solidFill>
                  <a:srgbClr val="FFFFA5"/>
                </a:solidFill>
                <a:cs typeface="Times New Roman" pitchFamily="18" charset="0"/>
              </a:rPr>
              <a:t>is about  the last days  of  a simple , hard working immigrant farmer.</a:t>
            </a:r>
            <a:endParaRPr lang="en-US" altLang="zh-CN" sz="2000">
              <a:solidFill>
                <a:srgbClr val="FFFFA5"/>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2857500" y="928688"/>
            <a:ext cx="3505200" cy="461962"/>
          </a:xfrm>
          <a:prstGeom prst="rect">
            <a:avLst/>
          </a:prstGeom>
          <a:noFill/>
          <a:ln w="9525">
            <a:noFill/>
            <a:miter lim="800000"/>
            <a:headEnd/>
            <a:tailEnd/>
          </a:ln>
        </p:spPr>
        <p:txBody>
          <a:bodyPr wrap="none">
            <a:spAutoFit/>
          </a:bodyPr>
          <a:lstStyle/>
          <a:p>
            <a:pPr algn="just">
              <a:spcBef>
                <a:spcPct val="50000"/>
              </a:spcBef>
            </a:pPr>
            <a:r>
              <a:rPr lang="en-US" altLang="zh-CN" b="1">
                <a:solidFill>
                  <a:schemeClr val="bg2"/>
                </a:solidFill>
                <a:cs typeface="Times New Roman" pitchFamily="18" charset="0"/>
              </a:rPr>
              <a:t>About </a:t>
            </a:r>
            <a:r>
              <a:rPr lang="en-US" altLang="zh-CN" b="1" i="1">
                <a:solidFill>
                  <a:schemeClr val="bg2"/>
                </a:solidFill>
                <a:cs typeface="Times New Roman" pitchFamily="18" charset="0"/>
              </a:rPr>
              <a:t>The Song of Lark:</a:t>
            </a:r>
            <a:endParaRPr lang="en-US" altLang="zh-CN">
              <a:solidFill>
                <a:schemeClr val="bg2"/>
              </a:solidFill>
            </a:endParaRPr>
          </a:p>
        </p:txBody>
      </p:sp>
      <p:sp>
        <p:nvSpPr>
          <p:cNvPr id="28675" name="Rectangle 3"/>
          <p:cNvSpPr>
            <a:spLocks noChangeArrowheads="1"/>
          </p:cNvSpPr>
          <p:nvPr/>
        </p:nvSpPr>
        <p:spPr bwMode="auto">
          <a:xfrm>
            <a:off x="3571875" y="1643063"/>
            <a:ext cx="4572000" cy="4400550"/>
          </a:xfrm>
          <a:prstGeom prst="rect">
            <a:avLst/>
          </a:prstGeom>
          <a:noFill/>
          <a:ln w="9525">
            <a:noFill/>
            <a:miter lim="800000"/>
            <a:headEnd/>
            <a:tailEnd/>
          </a:ln>
        </p:spPr>
        <p:txBody>
          <a:bodyPr>
            <a:spAutoFit/>
          </a:bodyPr>
          <a:lstStyle/>
          <a:p>
            <a:pPr algn="just">
              <a:spcBef>
                <a:spcPct val="50000"/>
              </a:spcBef>
            </a:pPr>
            <a:r>
              <a:rPr lang="en-US" altLang="zh-CN" sz="2800" b="1" i="1" u="sng">
                <a:solidFill>
                  <a:srgbClr val="FFFFA5"/>
                </a:solidFill>
                <a:cs typeface="Times New Roman" pitchFamily="18" charset="0"/>
              </a:rPr>
              <a:t>The Song of the Lark</a:t>
            </a:r>
            <a:r>
              <a:rPr lang="en-US" altLang="zh-CN" sz="2800" b="1" u="sng">
                <a:solidFill>
                  <a:srgbClr val="FFFFA5"/>
                </a:solidFill>
                <a:cs typeface="Times New Roman" pitchFamily="18" charset="0"/>
              </a:rPr>
              <a:t>  </a:t>
            </a:r>
            <a:r>
              <a:rPr lang="en-US" altLang="zh-CN" sz="2800" b="1">
                <a:solidFill>
                  <a:srgbClr val="FFFFA5"/>
                </a:solidFill>
                <a:cs typeface="Times New Roman" pitchFamily="18" charset="0"/>
              </a:rPr>
              <a:t>is the story of an artist's growth and development from childhood to maturity.  </a:t>
            </a:r>
            <a:r>
              <a:rPr lang="en-US" altLang="zh-CN" sz="2800" b="1" i="1">
                <a:solidFill>
                  <a:srgbClr val="FFFFA5"/>
                </a:solidFill>
                <a:cs typeface="Times New Roman" pitchFamily="18" charset="0"/>
              </a:rPr>
              <a:t>The Song of the Lark</a:t>
            </a:r>
            <a:r>
              <a:rPr lang="en-US" altLang="zh-CN" sz="2800" b="1">
                <a:solidFill>
                  <a:srgbClr val="FFFFA5"/>
                </a:solidFill>
                <a:cs typeface="Times New Roman" pitchFamily="18" charset="0"/>
              </a:rPr>
              <a:t> examines the themes of the artist's relationship with family and society, themes that would dominate all of Cather's best fiction</a:t>
            </a:r>
            <a:r>
              <a:rPr lang="en-US" altLang="zh-CN" sz="2800">
                <a:solidFill>
                  <a:srgbClr val="FFFFA5"/>
                </a:solidFill>
                <a:cs typeface="Times New Roman" pitchFamily="18" charset="0"/>
              </a:rPr>
              <a:t>.</a:t>
            </a:r>
            <a:endParaRPr lang="en-US" altLang="zh-CN" sz="2800">
              <a:solidFill>
                <a:srgbClr val="FFFFA5"/>
              </a:solidFill>
            </a:endParaRPr>
          </a:p>
        </p:txBody>
      </p:sp>
      <p:pic>
        <p:nvPicPr>
          <p:cNvPr id="5" name="Picture 8" descr="img_1090"/>
          <p:cNvPicPr>
            <a:picLocks noChangeAspect="1" noChangeArrowheads="1"/>
          </p:cNvPicPr>
          <p:nvPr/>
        </p:nvPicPr>
        <p:blipFill>
          <a:blip r:embed="rId2"/>
          <a:srcRect/>
          <a:stretch>
            <a:fillRect/>
          </a:stretch>
        </p:blipFill>
        <p:spPr bwMode="auto">
          <a:xfrm>
            <a:off x="857224" y="1643050"/>
            <a:ext cx="2143125" cy="28575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3000375" y="1428750"/>
            <a:ext cx="4038600" cy="488950"/>
          </a:xfrm>
          <a:prstGeom prst="rect">
            <a:avLst/>
          </a:prstGeom>
          <a:noFill/>
          <a:ln w="9525">
            <a:noFill/>
            <a:miter lim="800000"/>
            <a:headEnd/>
            <a:tailEnd/>
          </a:ln>
        </p:spPr>
        <p:txBody>
          <a:bodyPr>
            <a:spAutoFit/>
          </a:bodyPr>
          <a:lstStyle/>
          <a:p>
            <a:pPr algn="just">
              <a:spcBef>
                <a:spcPct val="50000"/>
              </a:spcBef>
            </a:pPr>
            <a:r>
              <a:rPr lang="en-US" altLang="zh-CN" sz="2600" b="1" u="sng">
                <a:solidFill>
                  <a:srgbClr val="FFFF00"/>
                </a:solidFill>
                <a:cs typeface="Times New Roman" pitchFamily="18" charset="0"/>
              </a:rPr>
              <a:t>Ellen Glasgow (1874-1945) </a:t>
            </a:r>
            <a:endParaRPr lang="en-US" altLang="zh-CN" sz="2600" u="sng">
              <a:solidFill>
                <a:srgbClr val="FFFF00"/>
              </a:solidFill>
            </a:endParaRPr>
          </a:p>
        </p:txBody>
      </p:sp>
      <p:sp>
        <p:nvSpPr>
          <p:cNvPr id="29699" name="Rectangle 4"/>
          <p:cNvSpPr>
            <a:spLocks noChangeArrowheads="1"/>
          </p:cNvSpPr>
          <p:nvPr/>
        </p:nvSpPr>
        <p:spPr bwMode="auto">
          <a:xfrm>
            <a:off x="3929063" y="2562225"/>
            <a:ext cx="9144000" cy="0"/>
          </a:xfrm>
          <a:prstGeom prst="rect">
            <a:avLst/>
          </a:prstGeom>
          <a:noFill/>
          <a:ln w="9525">
            <a:noFill/>
            <a:miter lim="800000"/>
            <a:headEnd/>
            <a:tailEnd/>
          </a:ln>
        </p:spPr>
        <p:txBody>
          <a:bodyPr>
            <a:spAutoFit/>
          </a:bodyPr>
          <a:lstStyle/>
          <a:p>
            <a:endParaRPr lang="ar-SA"/>
          </a:p>
        </p:txBody>
      </p:sp>
      <p:pic>
        <p:nvPicPr>
          <p:cNvPr id="22531" name="Picture 3" descr="http://www.virginia.edu/history/courses/fall.97/hius323/glasgow.jpg"/>
          <p:cNvPicPr>
            <a:picLocks noChangeAspect="1" noChangeArrowheads="1"/>
          </p:cNvPicPr>
          <p:nvPr/>
        </p:nvPicPr>
        <p:blipFill>
          <a:blip r:embed="rId2" r:link="rId3"/>
          <a:srcRect/>
          <a:stretch>
            <a:fillRect/>
          </a:stretch>
        </p:blipFill>
        <p:spPr bwMode="auto">
          <a:xfrm>
            <a:off x="285720" y="285728"/>
            <a:ext cx="1828800" cy="2362200"/>
          </a:xfrm>
          <a:prstGeom prst="rect">
            <a:avLst/>
          </a:prstGeom>
          <a:ln>
            <a:noFill/>
          </a:ln>
          <a:effectLst>
            <a:softEdge rad="112500"/>
          </a:effectLst>
        </p:spPr>
      </p:pic>
      <p:sp>
        <p:nvSpPr>
          <p:cNvPr id="29701" name="Text Box 5"/>
          <p:cNvSpPr txBox="1">
            <a:spLocks noChangeArrowheads="1"/>
          </p:cNvSpPr>
          <p:nvPr/>
        </p:nvSpPr>
        <p:spPr bwMode="auto">
          <a:xfrm>
            <a:off x="1857375" y="2643188"/>
            <a:ext cx="6858000" cy="3416300"/>
          </a:xfrm>
          <a:prstGeom prst="rect">
            <a:avLst/>
          </a:prstGeom>
          <a:noFill/>
          <a:ln w="9525">
            <a:noFill/>
            <a:miter lim="800000"/>
            <a:headEnd/>
            <a:tailEnd/>
          </a:ln>
        </p:spPr>
        <p:txBody>
          <a:bodyPr>
            <a:spAutoFit/>
          </a:bodyPr>
          <a:lstStyle/>
          <a:p>
            <a:pPr algn="just">
              <a:spcBef>
                <a:spcPct val="50000"/>
              </a:spcBef>
            </a:pPr>
            <a:r>
              <a:rPr lang="en-US" altLang="zh-CN">
                <a:solidFill>
                  <a:schemeClr val="bg2"/>
                </a:solidFill>
                <a:cs typeface="Times New Roman" pitchFamily="18" charset="0"/>
              </a:rPr>
              <a:t>Ellen Glasgow was born in 1874. As a child she watched her gentle mother, a lady of the Virginia aristocracy, declined to nervous invalidism after bearing ten children. As a young woman Ellen Glasgow refused to attend church with her father, an act of intellectual rebellion. Without much formal schooling she read, on her own, advanced thinkers of the time and was particularly influenced by Social Darwinism, a philosophy which hardly consoled </a:t>
            </a:r>
            <a:r>
              <a:rPr lang="en-US" altLang="zh-CN" sz="2000">
                <a:solidFill>
                  <a:schemeClr val="bg2"/>
                </a:solidFill>
                <a:cs typeface="Times New Roman" pitchFamily="18" charset="0"/>
              </a:rPr>
              <a:t>her. </a:t>
            </a:r>
            <a:endParaRPr lang="en-US" altLang="zh-CN" sz="2000">
              <a:solidFill>
                <a:schemeClr val="bg2"/>
              </a:solidFill>
            </a:endParaRPr>
          </a:p>
        </p:txBody>
      </p:sp>
      <p:sp>
        <p:nvSpPr>
          <p:cNvPr id="29702" name="Text Box 6"/>
          <p:cNvSpPr txBox="1">
            <a:spLocks noChangeArrowheads="1"/>
          </p:cNvSpPr>
          <p:nvPr/>
        </p:nvSpPr>
        <p:spPr bwMode="auto">
          <a:xfrm>
            <a:off x="152400" y="2895600"/>
            <a:ext cx="8991600" cy="400050"/>
          </a:xfrm>
          <a:prstGeom prst="rect">
            <a:avLst/>
          </a:prstGeom>
          <a:noFill/>
          <a:ln w="9525">
            <a:noFill/>
            <a:miter lim="800000"/>
            <a:headEnd/>
            <a:tailEnd/>
          </a:ln>
        </p:spPr>
        <p:txBody>
          <a:bodyPr>
            <a:spAutoFit/>
          </a:bodyPr>
          <a:lstStyle/>
          <a:p>
            <a:pPr algn="just">
              <a:spcBef>
                <a:spcPct val="50000"/>
              </a:spcBef>
            </a:pPr>
            <a:r>
              <a:rPr lang="en-US" altLang="zh-CN" sz="2000">
                <a:solidFill>
                  <a:schemeClr val="bg2"/>
                </a:solidFill>
                <a:cs typeface="Times New Roman" pitchFamily="18" charset="0"/>
              </a:rPr>
              <a:t>. </a:t>
            </a:r>
            <a:endParaRPr lang="en-US" altLang="zh-CN" sz="2000">
              <a:solidFill>
                <a:schemeClr val="bg2"/>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500" y="785813"/>
            <a:ext cx="5572125" cy="4429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en-US" sz="2800" dirty="0"/>
              <a:t>Ellen Glasgow examined the problem of change. She spent her life writing novels about her states past. She is a rebel against the old traditions of the south . She didn’t direct all her criticism  at the men.</a:t>
            </a:r>
            <a:endParaRPr lang="ar-SA" sz="2800" dirty="0"/>
          </a:p>
        </p:txBody>
      </p:sp>
      <p:pic>
        <p:nvPicPr>
          <p:cNvPr id="1026" name="Picture 2" descr="http://www.knowledgerush.com/wiki_image/f/fa/Ellen_Glasgow.jpg"/>
          <p:cNvPicPr>
            <a:picLocks noChangeAspect="1" noChangeArrowheads="1"/>
          </p:cNvPicPr>
          <p:nvPr/>
        </p:nvPicPr>
        <p:blipFill>
          <a:blip r:embed="rId2"/>
          <a:srcRect/>
          <a:stretch>
            <a:fillRect/>
          </a:stretch>
        </p:blipFill>
        <p:spPr bwMode="auto">
          <a:xfrm>
            <a:off x="500063" y="1428750"/>
            <a:ext cx="2143125" cy="335756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ChangeArrowheads="1"/>
          </p:cNvSpPr>
          <p:nvPr/>
        </p:nvSpPr>
        <p:spPr bwMode="auto">
          <a:xfrm>
            <a:off x="2428875" y="714375"/>
            <a:ext cx="6215063" cy="5632450"/>
          </a:xfrm>
          <a:prstGeom prst="rect">
            <a:avLst/>
          </a:prstGeom>
          <a:noFill/>
          <a:ln w="9525">
            <a:noFill/>
            <a:miter lim="800000"/>
            <a:headEnd/>
            <a:tailEnd/>
          </a:ln>
        </p:spPr>
        <p:txBody>
          <a:bodyPr>
            <a:spAutoFit/>
          </a:bodyPr>
          <a:lstStyle/>
          <a:p>
            <a:r>
              <a:rPr lang="en-US" altLang="zh-CN" sz="2000" b="1" u="sng">
                <a:solidFill>
                  <a:srgbClr val="FFFFA5"/>
                </a:solidFill>
                <a:cs typeface="Times New Roman" pitchFamily="18" charset="0"/>
              </a:rPr>
              <a:t>In </a:t>
            </a:r>
            <a:r>
              <a:rPr lang="en-US" altLang="zh-CN" sz="2000" b="1" i="1" u="sng">
                <a:solidFill>
                  <a:srgbClr val="FFFFA5"/>
                </a:solidFill>
                <a:cs typeface="Times New Roman" pitchFamily="18" charset="0"/>
              </a:rPr>
              <a:t>Virginia </a:t>
            </a:r>
            <a:r>
              <a:rPr lang="en-US" altLang="zh-CN" sz="2000" b="1">
                <a:solidFill>
                  <a:srgbClr val="FFFFA5"/>
                </a:solidFill>
                <a:cs typeface="Times New Roman" pitchFamily="18" charset="0"/>
              </a:rPr>
              <a:t>(1913), best of the earlier novels, the protagonist is a woman, though not a rebel. Blind Mrs. Blake in </a:t>
            </a:r>
            <a:r>
              <a:rPr lang="en-US" altLang="zh-CN" sz="2000" b="1" i="1">
                <a:solidFill>
                  <a:srgbClr val="FFFFA5"/>
                </a:solidFill>
                <a:cs typeface="Times New Roman" pitchFamily="18" charset="0"/>
              </a:rPr>
              <a:t>The Deliverance</a:t>
            </a:r>
            <a:r>
              <a:rPr lang="en-US" altLang="zh-CN" sz="2000" b="1">
                <a:solidFill>
                  <a:srgbClr val="FFFFA5"/>
                </a:solidFill>
                <a:cs typeface="Times New Roman" pitchFamily="18" charset="0"/>
              </a:rPr>
              <a:t> (1904) is protected by her family from knowing the Civil War is lost and the slaves freed. In </a:t>
            </a:r>
            <a:r>
              <a:rPr lang="en-US" altLang="zh-CN" sz="2000" b="1" i="1">
                <a:solidFill>
                  <a:srgbClr val="FFFFA5"/>
                </a:solidFill>
                <a:cs typeface="Times New Roman" pitchFamily="18" charset="0"/>
              </a:rPr>
              <a:t>Woman Within </a:t>
            </a:r>
            <a:r>
              <a:rPr lang="en-US" altLang="zh-CN" sz="2000" b="1">
                <a:solidFill>
                  <a:srgbClr val="FFFFA5"/>
                </a:solidFill>
                <a:cs typeface="Times New Roman" pitchFamily="18" charset="0"/>
              </a:rPr>
              <a:t>(1954), an autobiography written for posthumous publication, Glasgow tells of a long, secret affair with a married man she had met in New York. The novel of great personal importance to the author was </a:t>
            </a:r>
            <a:r>
              <a:rPr lang="en-US" altLang="zh-CN" sz="2000" b="1" i="1">
                <a:solidFill>
                  <a:srgbClr val="FFFFA5"/>
                </a:solidFill>
                <a:cs typeface="Times New Roman" pitchFamily="18" charset="0"/>
              </a:rPr>
              <a:t>Barren Ground</a:t>
            </a:r>
            <a:r>
              <a:rPr lang="en-US" altLang="zh-CN" sz="2000" b="1">
                <a:solidFill>
                  <a:srgbClr val="FFFFA5"/>
                </a:solidFill>
                <a:cs typeface="Times New Roman" pitchFamily="18" charset="0"/>
              </a:rPr>
              <a:t> (1925), in which she felt she had reversed the traditional seduction plot. She thought writing Barren Ground, a “tragedy,” freed her for the comedies of manners </a:t>
            </a:r>
            <a:r>
              <a:rPr lang="en-US" altLang="zh-CN" sz="2000" b="1" i="1" u="sng">
                <a:solidFill>
                  <a:srgbClr val="FFFFA5"/>
                </a:solidFill>
                <a:cs typeface="Times New Roman" pitchFamily="18" charset="0"/>
              </a:rPr>
              <a:t>The Stooped to Folly</a:t>
            </a:r>
            <a:r>
              <a:rPr lang="en-US" altLang="zh-CN" sz="2000" b="1" u="sng">
                <a:solidFill>
                  <a:srgbClr val="FFFFA5"/>
                </a:solidFill>
                <a:cs typeface="Times New Roman" pitchFamily="18" charset="0"/>
              </a:rPr>
              <a:t> </a:t>
            </a:r>
            <a:r>
              <a:rPr lang="en-US" altLang="zh-CN" sz="2000" b="1">
                <a:solidFill>
                  <a:srgbClr val="FFFFA5"/>
                </a:solidFill>
                <a:cs typeface="Times New Roman" pitchFamily="18" charset="0"/>
              </a:rPr>
              <a:t>(1929), and </a:t>
            </a:r>
            <a:r>
              <a:rPr lang="en-US" altLang="zh-CN" sz="2000" b="1" i="1">
                <a:solidFill>
                  <a:srgbClr val="FFFFA5"/>
                </a:solidFill>
                <a:cs typeface="Times New Roman" pitchFamily="18" charset="0"/>
              </a:rPr>
              <a:t>The </a:t>
            </a:r>
            <a:r>
              <a:rPr lang="en-US" altLang="zh-CN" sz="2000" b="1" i="1" u="sng">
                <a:solidFill>
                  <a:srgbClr val="FFFFA5"/>
                </a:solidFill>
                <a:cs typeface="Times New Roman" pitchFamily="18" charset="0"/>
              </a:rPr>
              <a:t>Sheltered Life</a:t>
            </a:r>
            <a:r>
              <a:rPr lang="en-US" altLang="zh-CN" sz="2000" b="1" u="sng">
                <a:solidFill>
                  <a:srgbClr val="FFFFA5"/>
                </a:solidFill>
                <a:cs typeface="Times New Roman" pitchFamily="18" charset="0"/>
              </a:rPr>
              <a:t> </a:t>
            </a:r>
            <a:r>
              <a:rPr lang="en-US" altLang="zh-CN" sz="2000" b="1">
                <a:solidFill>
                  <a:srgbClr val="FFFFA5"/>
                </a:solidFill>
                <a:cs typeface="Times New Roman" pitchFamily="18" charset="0"/>
              </a:rPr>
              <a:t>(1932) is a novel about  the breakdown of the false world of the south. These late works are the most artful criticism of romantic illusion in all her long career. Ellen Glasgow died in her sleep of a heart attack in 1945</a:t>
            </a:r>
            <a:endParaRPr lang="ar-SA" sz="2000" b="1">
              <a:solidFill>
                <a:srgbClr val="FFFFA5"/>
              </a:solidFill>
            </a:endParaRPr>
          </a:p>
        </p:txBody>
      </p:sp>
      <p:pic>
        <p:nvPicPr>
          <p:cNvPr id="71682" name="Picture 2" descr="http://www.vahistorical.org/sva2003/glasgow_new.jpg"/>
          <p:cNvPicPr>
            <a:picLocks noChangeAspect="1" noChangeArrowheads="1"/>
          </p:cNvPicPr>
          <p:nvPr/>
        </p:nvPicPr>
        <p:blipFill>
          <a:blip r:embed="rId2"/>
          <a:srcRect/>
          <a:stretch>
            <a:fillRect/>
          </a:stretch>
        </p:blipFill>
        <p:spPr bwMode="auto">
          <a:xfrm>
            <a:off x="500034" y="1285860"/>
            <a:ext cx="1857388" cy="4143404"/>
          </a:xfrm>
          <a:prstGeom prst="rect">
            <a:avLst/>
          </a:prstGeom>
          <a:ln>
            <a:noFill/>
          </a:ln>
          <a:effectLst>
            <a:softEdge rad="112500"/>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2428860" y="214290"/>
            <a:ext cx="4724400" cy="488950"/>
          </a:xfrm>
          <a:prstGeom prst="rect">
            <a:avLst/>
          </a:prstGeom>
          <a:noFill/>
          <a:ln w="9525">
            <a:noFill/>
            <a:miter lim="800000"/>
            <a:headEnd/>
            <a:tailEnd/>
          </a:ln>
        </p:spPr>
        <p:txBody>
          <a:bodyPr>
            <a:spAutoFit/>
          </a:bodyPr>
          <a:lstStyle/>
          <a:p>
            <a:pPr algn="just">
              <a:spcBef>
                <a:spcPct val="50000"/>
              </a:spcBef>
            </a:pPr>
            <a:r>
              <a:rPr lang="en-US" altLang="zh-CN" sz="2600" b="1">
                <a:solidFill>
                  <a:srgbClr val="FFFF00"/>
                </a:solidFill>
                <a:cs typeface="Times New Roman" pitchFamily="18" charset="0"/>
              </a:rPr>
              <a:t>Sherwood Anderson (1876-1941)</a:t>
            </a:r>
            <a:endParaRPr lang="en-US" altLang="zh-CN" sz="2600">
              <a:solidFill>
                <a:srgbClr val="FFFF00"/>
              </a:solidFill>
            </a:endParaRPr>
          </a:p>
        </p:txBody>
      </p:sp>
      <p:sp>
        <p:nvSpPr>
          <p:cNvPr id="32771" name="Rectangle 4"/>
          <p:cNvSpPr>
            <a:spLocks noChangeArrowheads="1"/>
          </p:cNvSpPr>
          <p:nvPr/>
        </p:nvSpPr>
        <p:spPr bwMode="auto">
          <a:xfrm>
            <a:off x="4005263" y="2533650"/>
            <a:ext cx="9144000" cy="0"/>
          </a:xfrm>
          <a:prstGeom prst="rect">
            <a:avLst/>
          </a:prstGeom>
          <a:noFill/>
          <a:ln w="9525">
            <a:noFill/>
            <a:miter lim="800000"/>
            <a:headEnd/>
            <a:tailEnd/>
          </a:ln>
        </p:spPr>
        <p:txBody>
          <a:bodyPr>
            <a:spAutoFit/>
          </a:bodyPr>
          <a:lstStyle/>
          <a:p>
            <a:endParaRPr lang="en-US"/>
          </a:p>
        </p:txBody>
      </p:sp>
      <p:pic>
        <p:nvPicPr>
          <p:cNvPr id="32772" name="Picture 3" descr="Sherwood Anderson">
            <a:hlinkClick r:id="rId2"/>
          </p:cNvPr>
          <p:cNvPicPr>
            <a:picLocks noChangeAspect="1" noChangeArrowheads="1"/>
          </p:cNvPicPr>
          <p:nvPr/>
        </p:nvPicPr>
        <p:blipFill>
          <a:blip r:embed="rId3" r:link="rId4"/>
          <a:srcRect/>
          <a:stretch>
            <a:fillRect/>
          </a:stretch>
        </p:blipFill>
        <p:spPr bwMode="auto">
          <a:xfrm>
            <a:off x="228600" y="609600"/>
            <a:ext cx="1371600" cy="2057400"/>
          </a:xfrm>
          <a:prstGeom prst="rect">
            <a:avLst/>
          </a:prstGeom>
          <a:ln>
            <a:noFill/>
          </a:ln>
          <a:effectLst>
            <a:softEdge rad="112500"/>
          </a:effectLst>
        </p:spPr>
      </p:pic>
      <p:sp>
        <p:nvSpPr>
          <p:cNvPr id="32773" name="Text Box 5"/>
          <p:cNvSpPr txBox="1">
            <a:spLocks noChangeArrowheads="1"/>
          </p:cNvSpPr>
          <p:nvPr/>
        </p:nvSpPr>
        <p:spPr bwMode="auto">
          <a:xfrm>
            <a:off x="1643042" y="857232"/>
            <a:ext cx="7286625" cy="8494633"/>
          </a:xfrm>
          <a:prstGeom prst="rect">
            <a:avLst/>
          </a:prstGeom>
          <a:noFill/>
          <a:ln w="9525">
            <a:noFill/>
            <a:miter lim="800000"/>
            <a:headEnd/>
            <a:tailEnd/>
          </a:ln>
        </p:spPr>
        <p:txBody>
          <a:bodyPr wrap="square">
            <a:spAutoFit/>
          </a:bodyPr>
          <a:lstStyle/>
          <a:p>
            <a:pPr algn="just">
              <a:spcBef>
                <a:spcPct val="50000"/>
              </a:spcBef>
            </a:pPr>
            <a:r>
              <a:rPr lang="ar-SA" altLang="zh-CN" sz="2800" dirty="0" smtClean="0">
                <a:solidFill>
                  <a:schemeClr val="bg2"/>
                </a:solidFill>
                <a:cs typeface="Times New Roman" pitchFamily="18" charset="0"/>
              </a:rPr>
              <a:t>ـ</a:t>
            </a:r>
            <a:r>
              <a:rPr lang="en-US" altLang="zh-CN" sz="2800" dirty="0" smtClean="0">
                <a:solidFill>
                  <a:schemeClr val="bg2"/>
                </a:solidFill>
                <a:cs typeface="Times New Roman" pitchFamily="18" charset="0"/>
              </a:rPr>
              <a:t>He </a:t>
            </a:r>
            <a:r>
              <a:rPr lang="en-US" altLang="zh-CN" sz="2800" dirty="0">
                <a:solidFill>
                  <a:schemeClr val="bg2"/>
                </a:solidFill>
                <a:cs typeface="Times New Roman" pitchFamily="18" charset="0"/>
              </a:rPr>
              <a:t>brought the techniques of “modernism” to American fiction .</a:t>
            </a:r>
          </a:p>
          <a:p>
            <a:pPr algn="just">
              <a:spcBef>
                <a:spcPct val="50000"/>
              </a:spcBef>
            </a:pPr>
            <a:r>
              <a:rPr lang="en-US" altLang="zh-CN" sz="2800" dirty="0" smtClean="0">
                <a:solidFill>
                  <a:schemeClr val="bg2"/>
                </a:solidFill>
                <a:cs typeface="Times New Roman" pitchFamily="18" charset="0"/>
              </a:rPr>
              <a:t>-This </a:t>
            </a:r>
            <a:r>
              <a:rPr lang="en-US" altLang="zh-CN" sz="2800" dirty="0">
                <a:solidFill>
                  <a:schemeClr val="bg2"/>
                </a:solidFill>
                <a:cs typeface="Times New Roman" pitchFamily="18" charset="0"/>
              </a:rPr>
              <a:t>techniques included a simpler writing style, very much like ordinary spoken English more emphasis on the form of the story than on its content and a special use of time(in which past, present and future are mixed together, as in a dream).</a:t>
            </a:r>
          </a:p>
          <a:p>
            <a:pPr algn="just">
              <a:spcBef>
                <a:spcPct val="50000"/>
              </a:spcBef>
            </a:pPr>
            <a:r>
              <a:rPr lang="en-US" altLang="zh-CN" sz="2800" dirty="0">
                <a:solidFill>
                  <a:schemeClr val="bg2"/>
                </a:solidFill>
                <a:cs typeface="Times New Roman" pitchFamily="18" charset="0"/>
              </a:rPr>
              <a:t>Many younger writer influenced by Anderson modernist ideas (Ernest Hemingway, </a:t>
            </a:r>
            <a:r>
              <a:rPr lang="en-US" altLang="zh-CN" sz="2800" dirty="0" err="1">
                <a:solidFill>
                  <a:schemeClr val="bg2"/>
                </a:solidFill>
                <a:cs typeface="Times New Roman" pitchFamily="18" charset="0"/>
              </a:rPr>
              <a:t>william</a:t>
            </a:r>
            <a:r>
              <a:rPr lang="en-US" altLang="zh-CN" sz="2800" dirty="0">
                <a:solidFill>
                  <a:schemeClr val="bg2"/>
                </a:solidFill>
                <a:cs typeface="Times New Roman" pitchFamily="18" charset="0"/>
              </a:rPr>
              <a:t> </a:t>
            </a:r>
            <a:r>
              <a:rPr lang="en-US" altLang="zh-CN" sz="2800" dirty="0" err="1">
                <a:solidFill>
                  <a:schemeClr val="bg2"/>
                </a:solidFill>
                <a:cs typeface="Times New Roman" pitchFamily="18" charset="0"/>
              </a:rPr>
              <a:t>Faulkner,thomas</a:t>
            </a:r>
            <a:r>
              <a:rPr lang="en-US" altLang="zh-CN" sz="2800" dirty="0">
                <a:solidFill>
                  <a:schemeClr val="bg2"/>
                </a:solidFill>
                <a:cs typeface="Times New Roman" pitchFamily="18" charset="0"/>
              </a:rPr>
              <a:t> Wolfe ).</a:t>
            </a:r>
          </a:p>
          <a:p>
            <a:pPr algn="just">
              <a:spcBef>
                <a:spcPct val="50000"/>
              </a:spcBef>
            </a:pPr>
            <a:endParaRPr lang="en-US" altLang="zh-CN" sz="2800" dirty="0">
              <a:solidFill>
                <a:schemeClr val="bg2"/>
              </a:solidFill>
              <a:cs typeface="Times New Roman" pitchFamily="18" charset="0"/>
            </a:endParaRPr>
          </a:p>
          <a:p>
            <a:pPr algn="just">
              <a:spcBef>
                <a:spcPct val="50000"/>
              </a:spcBef>
            </a:pPr>
            <a:endParaRPr lang="en-US" altLang="zh-CN" sz="2800" dirty="0">
              <a:solidFill>
                <a:schemeClr val="bg2"/>
              </a:solidFill>
              <a:cs typeface="Times New Roman" pitchFamily="18" charset="0"/>
            </a:endParaRPr>
          </a:p>
          <a:p>
            <a:pPr algn="just">
              <a:spcBef>
                <a:spcPct val="50000"/>
              </a:spcBef>
            </a:pPr>
            <a:endParaRPr lang="en-US" altLang="zh-CN" sz="2800" dirty="0">
              <a:solidFill>
                <a:schemeClr val="bg2"/>
              </a:solidFill>
              <a:cs typeface="Times New Roman" pitchFamily="18" charset="0"/>
            </a:endParaRPr>
          </a:p>
          <a:p>
            <a:pPr algn="just">
              <a:spcBef>
                <a:spcPct val="50000"/>
              </a:spcBef>
            </a:pPr>
            <a:endParaRPr lang="en-US" altLang="zh-CN" sz="2800" dirty="0">
              <a:solidFill>
                <a:schemeClr val="bg2"/>
              </a:solidFill>
              <a:cs typeface="Times New Roman" pitchFamily="18" charset="0"/>
            </a:endParaRPr>
          </a:p>
          <a:p>
            <a:pPr algn="just">
              <a:spcBef>
                <a:spcPct val="50000"/>
              </a:spcBef>
            </a:pPr>
            <a:endParaRPr lang="en-US" altLang="zh-CN" sz="2800" dirty="0">
              <a:solidFill>
                <a:schemeClr val="bg2"/>
              </a:solidFill>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3000375" y="0"/>
            <a:ext cx="2971800" cy="519113"/>
          </a:xfrm>
          <a:prstGeom prst="rect">
            <a:avLst/>
          </a:prstGeom>
          <a:noFill/>
          <a:ln w="9525">
            <a:noFill/>
            <a:miter lim="800000"/>
            <a:headEnd/>
            <a:tailEnd/>
          </a:ln>
        </p:spPr>
        <p:txBody>
          <a:bodyPr>
            <a:spAutoFit/>
          </a:bodyPr>
          <a:lstStyle/>
          <a:p>
            <a:pPr algn="ctr">
              <a:spcBef>
                <a:spcPct val="50000"/>
              </a:spcBef>
            </a:pPr>
            <a:r>
              <a:rPr lang="en-US" altLang="zh-CN" sz="2800" b="1" dirty="0">
                <a:solidFill>
                  <a:schemeClr val="bg2"/>
                </a:solidFill>
                <a:cs typeface="Times New Roman" pitchFamily="18" charset="0"/>
              </a:rPr>
              <a:t>Major Works</a:t>
            </a:r>
            <a:endParaRPr lang="en-US" altLang="zh-CN" sz="2800" b="1" dirty="0">
              <a:solidFill>
                <a:schemeClr val="bg2"/>
              </a:solidFill>
            </a:endParaRPr>
          </a:p>
        </p:txBody>
      </p:sp>
      <p:sp>
        <p:nvSpPr>
          <p:cNvPr id="33795" name="Rectangle 5"/>
          <p:cNvSpPr>
            <a:spLocks noChangeArrowheads="1"/>
          </p:cNvSpPr>
          <p:nvPr/>
        </p:nvSpPr>
        <p:spPr bwMode="auto">
          <a:xfrm>
            <a:off x="3914775" y="2409825"/>
            <a:ext cx="9144000" cy="0"/>
          </a:xfrm>
          <a:prstGeom prst="rect">
            <a:avLst/>
          </a:prstGeom>
          <a:noFill/>
          <a:ln w="9525">
            <a:noFill/>
            <a:miter lim="800000"/>
            <a:headEnd/>
            <a:tailEnd/>
          </a:ln>
        </p:spPr>
        <p:txBody>
          <a:bodyPr>
            <a:spAutoFit/>
          </a:bodyPr>
          <a:lstStyle/>
          <a:p>
            <a:endParaRPr lang="en-US"/>
          </a:p>
        </p:txBody>
      </p:sp>
      <p:pic>
        <p:nvPicPr>
          <p:cNvPr id="33796" name="Picture 4" descr="Winesburg, Ohio by Sherwood Anderson">
            <a:hlinkClick r:id="rId3"/>
          </p:cNvPr>
          <p:cNvPicPr>
            <a:picLocks noChangeAspect="1" noChangeArrowheads="1"/>
          </p:cNvPicPr>
          <p:nvPr/>
        </p:nvPicPr>
        <p:blipFill>
          <a:blip r:embed="rId4" r:link="rId5"/>
          <a:srcRect/>
          <a:stretch>
            <a:fillRect/>
          </a:stretch>
        </p:blipFill>
        <p:spPr bwMode="auto">
          <a:xfrm>
            <a:off x="152400" y="285750"/>
            <a:ext cx="1676400" cy="607218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3797" name="Text Box 6"/>
          <p:cNvSpPr txBox="1">
            <a:spLocks noChangeArrowheads="1"/>
          </p:cNvSpPr>
          <p:nvPr/>
        </p:nvSpPr>
        <p:spPr bwMode="auto">
          <a:xfrm>
            <a:off x="1928794" y="785794"/>
            <a:ext cx="7010400" cy="5909310"/>
          </a:xfrm>
          <a:prstGeom prst="rect">
            <a:avLst/>
          </a:prstGeom>
          <a:noFill/>
          <a:ln w="9525">
            <a:noFill/>
            <a:miter lim="800000"/>
            <a:headEnd/>
            <a:tailEnd/>
          </a:ln>
        </p:spPr>
        <p:txBody>
          <a:bodyPr>
            <a:spAutoFit/>
          </a:bodyPr>
          <a:lstStyle/>
          <a:p>
            <a:pPr algn="just">
              <a:spcBef>
                <a:spcPct val="50000"/>
              </a:spcBef>
            </a:pPr>
            <a:r>
              <a:rPr lang="en-US" altLang="zh-CN" sz="2800" b="1" dirty="0">
                <a:solidFill>
                  <a:schemeClr val="bg2"/>
                </a:solidFill>
                <a:cs typeface="Times New Roman" pitchFamily="18" charset="0"/>
              </a:rPr>
              <a:t>About Wines burg, Ohio: the book is actually collection of connected short stories . All of the characters live in the same small town . Almost all of them are lonely people. They are cut off  from other people and cannot . Communicate what is their hearts this loneliness makes them act in strange ways. Anderson s novel marching men  poor white dark laughter . The novels seem to be made up of a series little stories rather than being united by one large story his style was much better suited to the short story                                                                       </a:t>
            </a:r>
          </a:p>
          <a:p>
            <a:pPr algn="just">
              <a:spcBef>
                <a:spcPct val="50000"/>
              </a:spcBef>
            </a:pPr>
            <a:r>
              <a:rPr lang="en-US" altLang="zh-CN" sz="2800" b="1" dirty="0">
                <a:solidFill>
                  <a:schemeClr val="bg2"/>
                </a:solidFill>
                <a:cs typeface="Times New Roman" pitchFamily="18" charset="0"/>
              </a:rPr>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2971800" y="381000"/>
            <a:ext cx="4495800" cy="519113"/>
          </a:xfrm>
          <a:prstGeom prst="rect">
            <a:avLst/>
          </a:prstGeom>
          <a:noFill/>
          <a:ln w="9525">
            <a:noFill/>
            <a:miter lim="800000"/>
            <a:headEnd/>
            <a:tailEnd/>
          </a:ln>
        </p:spPr>
        <p:txBody>
          <a:bodyPr>
            <a:spAutoFit/>
          </a:bodyPr>
          <a:lstStyle/>
          <a:p>
            <a:pPr algn="just">
              <a:spcBef>
                <a:spcPct val="50000"/>
              </a:spcBef>
            </a:pPr>
            <a:r>
              <a:rPr lang="en-US" altLang="zh-CN" sz="2800" b="1">
                <a:solidFill>
                  <a:schemeClr val="bg1"/>
                </a:solidFill>
                <a:cs typeface="Times New Roman" pitchFamily="18" charset="0"/>
              </a:rPr>
              <a:t>Sinclair Lewis (1885-1951)</a:t>
            </a:r>
            <a:endParaRPr lang="en-US" altLang="zh-CN" sz="2800">
              <a:solidFill>
                <a:schemeClr val="bg1"/>
              </a:solidFill>
            </a:endParaRPr>
          </a:p>
        </p:txBody>
      </p:sp>
      <p:pic>
        <p:nvPicPr>
          <p:cNvPr id="30723" name="Picture 3" descr="lewisportrait3"/>
          <p:cNvPicPr>
            <a:picLocks noChangeAspect="1" noChangeArrowheads="1"/>
          </p:cNvPicPr>
          <p:nvPr/>
        </p:nvPicPr>
        <p:blipFill>
          <a:blip r:embed="rId2"/>
          <a:srcRect/>
          <a:stretch>
            <a:fillRect/>
          </a:stretch>
        </p:blipFill>
        <p:spPr bwMode="auto">
          <a:xfrm rot="20777470">
            <a:off x="642910" y="1714488"/>
            <a:ext cx="1976438" cy="2590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0724" name="Text Box 4"/>
          <p:cNvSpPr txBox="1">
            <a:spLocks noChangeArrowheads="1"/>
          </p:cNvSpPr>
          <p:nvPr/>
        </p:nvSpPr>
        <p:spPr bwMode="auto">
          <a:xfrm>
            <a:off x="3214678" y="1000108"/>
            <a:ext cx="5205418" cy="5115246"/>
          </a:xfrm>
          <a:prstGeom prst="rect">
            <a:avLst/>
          </a:prstGeom>
          <a:noFill/>
          <a:ln w="9525">
            <a:noFill/>
            <a:miter lim="800000"/>
            <a:headEnd/>
            <a:tailEnd/>
          </a:ln>
        </p:spPr>
        <p:txBody>
          <a:bodyPr wrap="square">
            <a:spAutoFit/>
          </a:bodyPr>
          <a:lstStyle/>
          <a:p>
            <a:pPr algn="just">
              <a:lnSpc>
                <a:spcPct val="90000"/>
              </a:lnSpc>
              <a:spcBef>
                <a:spcPct val="50000"/>
              </a:spcBef>
            </a:pPr>
            <a:r>
              <a:rPr lang="en-US" altLang="zh-CN" dirty="0">
                <a:solidFill>
                  <a:srgbClr val="0070C0"/>
                </a:solidFill>
              </a:rPr>
              <a:t>Lewis’s Main Street (1920) “is the continuation of Main Streets everywhere . The story would be the same in Ohio…or in the hills of Carolina” This is because Lewis’s real subject is American culture “ our comfortable tradition and sure faith “ </a:t>
            </a:r>
          </a:p>
          <a:p>
            <a:pPr algn="just">
              <a:lnSpc>
                <a:spcPct val="90000"/>
              </a:lnSpc>
              <a:spcBef>
                <a:spcPct val="50000"/>
              </a:spcBef>
            </a:pPr>
            <a:r>
              <a:rPr lang="en-US" altLang="zh-CN" dirty="0">
                <a:solidFill>
                  <a:srgbClr val="0070C0"/>
                </a:solidFill>
              </a:rPr>
              <a:t>Lewis’s purpose is satire (and sometimes pure comedy ) . His method is kind of “ photographic realism” . His scenes are usually “catalogs” (lists) of details . These details create a kind of drama in themselves. </a:t>
            </a:r>
          </a:p>
          <a:p>
            <a:pPr algn="just">
              <a:lnSpc>
                <a:spcPct val="90000"/>
              </a:lnSpc>
              <a:spcBef>
                <a:spcPct val="50000"/>
              </a:spcBef>
            </a:pPr>
            <a:endParaRPr lang="en-US" altLang="zh-CN"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animEffect transition="in" filter="wipe(left)">
                                      <p:cBhvr>
                                        <p:cTn id="7" dur="500"/>
                                        <p:tgtEl>
                                          <p:spTgt spid="307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0723"/>
                                        </p:tgtEl>
                                        <p:attrNameLst>
                                          <p:attrName>style.visibility</p:attrName>
                                        </p:attrNameLst>
                                      </p:cBhvr>
                                      <p:to>
                                        <p:strVal val="visible"/>
                                      </p:to>
                                    </p:set>
                                    <p:animEffect transition="in" filter="wipe(left)">
                                      <p:cBhvr>
                                        <p:cTn id="12" dur="500"/>
                                        <p:tgtEl>
                                          <p:spTgt spid="3072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724">
                                            <p:txEl>
                                              <p:pRg st="0" end="0"/>
                                            </p:txEl>
                                          </p:spTgt>
                                        </p:tgtEl>
                                        <p:attrNameLst>
                                          <p:attrName>style.visibility</p:attrName>
                                        </p:attrNameLst>
                                      </p:cBhvr>
                                      <p:to>
                                        <p:strVal val="visible"/>
                                      </p:to>
                                    </p:set>
                                    <p:animEffect transition="in" filter="wipe(left)">
                                      <p:cBhvr>
                                        <p:cTn id="17" dur="500"/>
                                        <p:tgtEl>
                                          <p:spTgt spid="3072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724">
                                            <p:txEl>
                                              <p:pRg st="1" end="1"/>
                                            </p:txEl>
                                          </p:spTgt>
                                        </p:tgtEl>
                                        <p:attrNameLst>
                                          <p:attrName>style.visibility</p:attrName>
                                        </p:attrNameLst>
                                      </p:cBhvr>
                                      <p:to>
                                        <p:strVal val="visible"/>
                                      </p:to>
                                    </p:set>
                                    <p:animEffect transition="in" filter="wipe(left)">
                                      <p:cBhvr>
                                        <p:cTn id="22" dur="500"/>
                                        <p:tgtEl>
                                          <p:spTgt spid="3072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build="p" autoUpdateAnimBg="0"/>
      <p:bldP spid="30724"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3657600" y="242888"/>
            <a:ext cx="2438400" cy="519112"/>
          </a:xfrm>
          <a:prstGeom prst="rect">
            <a:avLst/>
          </a:prstGeom>
          <a:noFill/>
          <a:ln w="9525">
            <a:noFill/>
            <a:miter lim="800000"/>
            <a:headEnd/>
            <a:tailEnd/>
          </a:ln>
        </p:spPr>
        <p:txBody>
          <a:bodyPr>
            <a:spAutoFit/>
          </a:bodyPr>
          <a:lstStyle/>
          <a:p>
            <a:pPr algn="just">
              <a:spcBef>
                <a:spcPct val="50000"/>
              </a:spcBef>
            </a:pPr>
            <a:r>
              <a:rPr lang="en-US" altLang="zh-CN" sz="2800" b="1">
                <a:solidFill>
                  <a:srgbClr val="993300"/>
                </a:solidFill>
                <a:cs typeface="Times New Roman" pitchFamily="18" charset="0"/>
              </a:rPr>
              <a:t>Major Works</a:t>
            </a:r>
            <a:endParaRPr lang="en-US" altLang="zh-CN" sz="2800">
              <a:solidFill>
                <a:srgbClr val="993300"/>
              </a:solidFill>
            </a:endParaRPr>
          </a:p>
        </p:txBody>
      </p:sp>
      <p:pic>
        <p:nvPicPr>
          <p:cNvPr id="31747" name="Picture 3" descr="Ma Street">
            <a:hlinkClick r:id="rId2"/>
          </p:cNvPr>
          <p:cNvPicPr>
            <a:picLocks noChangeAspect="1" noChangeArrowheads="1"/>
          </p:cNvPicPr>
          <p:nvPr/>
        </p:nvPicPr>
        <p:blipFill>
          <a:blip r:embed="rId3" r:link="rId4"/>
          <a:srcRect/>
          <a:stretch>
            <a:fillRect/>
          </a:stretch>
        </p:blipFill>
        <p:spPr bwMode="auto">
          <a:xfrm rot="19942879">
            <a:off x="513807" y="4536289"/>
            <a:ext cx="1524000" cy="1828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1749" name="Text Box 5"/>
          <p:cNvSpPr txBox="1">
            <a:spLocks noChangeArrowheads="1"/>
          </p:cNvSpPr>
          <p:nvPr/>
        </p:nvSpPr>
        <p:spPr bwMode="auto">
          <a:xfrm>
            <a:off x="2209800" y="909638"/>
            <a:ext cx="6629400" cy="4708981"/>
          </a:xfrm>
          <a:prstGeom prst="rect">
            <a:avLst/>
          </a:prstGeom>
          <a:noFill/>
          <a:ln w="9525">
            <a:noFill/>
            <a:miter lim="800000"/>
            <a:headEnd/>
            <a:tailEnd/>
          </a:ln>
        </p:spPr>
        <p:txBody>
          <a:bodyPr>
            <a:spAutoFit/>
          </a:bodyPr>
          <a:lstStyle/>
          <a:p>
            <a:pPr algn="just">
              <a:spcBef>
                <a:spcPct val="50000"/>
              </a:spcBef>
            </a:pPr>
            <a:r>
              <a:rPr lang="en-US" altLang="zh-CN" sz="2000" dirty="0">
                <a:solidFill>
                  <a:schemeClr val="accent2">
                    <a:lumMod val="60000"/>
                    <a:lumOff val="40000"/>
                  </a:schemeClr>
                </a:solidFill>
                <a:cs typeface="Times New Roman" pitchFamily="18" charset="0"/>
              </a:rPr>
              <a:t>Babbitt , Lewis’s next famous novel , is the story of the perfect conformist; a man who tries to act the same way everybody else does .  </a:t>
            </a:r>
          </a:p>
          <a:p>
            <a:pPr algn="just">
              <a:spcBef>
                <a:spcPct val="50000"/>
              </a:spcBef>
            </a:pPr>
            <a:r>
              <a:rPr lang="en-US" altLang="zh-CN" sz="2000" dirty="0">
                <a:solidFill>
                  <a:schemeClr val="accent2">
                    <a:lumMod val="60000"/>
                    <a:lumOff val="40000"/>
                  </a:schemeClr>
                </a:solidFill>
                <a:cs typeface="Times New Roman" pitchFamily="18" charset="0"/>
              </a:rPr>
              <a:t>Like Main Street , the novel is extremely funny satire., sociological study of  American business culture . </a:t>
            </a:r>
          </a:p>
          <a:p>
            <a:pPr algn="just">
              <a:spcBef>
                <a:spcPct val="50000"/>
              </a:spcBef>
            </a:pPr>
            <a:r>
              <a:rPr lang="en-US" altLang="zh-CN" sz="2000" dirty="0">
                <a:solidFill>
                  <a:schemeClr val="accent2">
                    <a:lumMod val="60000"/>
                    <a:lumOff val="40000"/>
                  </a:schemeClr>
                </a:solidFill>
                <a:cs typeface="Times New Roman" pitchFamily="18" charset="0"/>
              </a:rPr>
              <a:t>“Lewis severely condemns the values of middle-class America, but he does not suggest any other values which can take their place . There is no “salvation” (a man who devotes his life to teaching people about religion) , there is no  character who is free from evil. No one shows us a different set of values . Ernest Hemingway was trying to create his own  answer to these problem. In Hemingway succeeded in developing his own set of American  values . This was something Sinclair Lewis could never do </a:t>
            </a:r>
            <a:r>
              <a:rPr lang="en-US" altLang="zh-CN" sz="1900" dirty="0">
                <a:solidFill>
                  <a:srgbClr val="663300"/>
                </a:solidFill>
                <a:cs typeface="Times New Roman" pitchFamily="18" charset="0"/>
              </a:rPr>
              <a:t>. </a:t>
            </a:r>
          </a:p>
        </p:txBody>
      </p:sp>
      <p:sp>
        <p:nvSpPr>
          <p:cNvPr id="31762" name="Text Box 18"/>
          <p:cNvSpPr txBox="1">
            <a:spLocks noChangeArrowheads="1"/>
          </p:cNvSpPr>
          <p:nvPr/>
        </p:nvSpPr>
        <p:spPr bwMode="auto">
          <a:xfrm>
            <a:off x="5165725" y="4287838"/>
            <a:ext cx="184150" cy="457200"/>
          </a:xfrm>
          <a:prstGeom prst="rect">
            <a:avLst/>
          </a:prstGeom>
          <a:noFill/>
          <a:ln w="9525">
            <a:noFill/>
            <a:miter lim="800000"/>
            <a:headEnd/>
            <a:tailEnd/>
          </a:ln>
        </p:spPr>
        <p:txBody>
          <a:bodyPr wrap="none">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746">
                                            <p:txEl>
                                              <p:pRg st="0" end="0"/>
                                            </p:txEl>
                                          </p:spTgt>
                                        </p:tgtEl>
                                        <p:attrNameLst>
                                          <p:attrName>style.visibility</p:attrName>
                                        </p:attrNameLst>
                                      </p:cBhvr>
                                      <p:to>
                                        <p:strVal val="visible"/>
                                      </p:to>
                                    </p:set>
                                    <p:animEffect transition="in" filter="wipe(left)">
                                      <p:cBhvr>
                                        <p:cTn id="7" dur="500"/>
                                        <p:tgtEl>
                                          <p:spTgt spid="317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1747"/>
                                        </p:tgtEl>
                                        <p:attrNameLst>
                                          <p:attrName>style.visibility</p:attrName>
                                        </p:attrNameLst>
                                      </p:cBhvr>
                                      <p:to>
                                        <p:strVal val="visible"/>
                                      </p:to>
                                    </p:set>
                                    <p:animEffect transition="in" filter="wipe(left)">
                                      <p:cBhvr>
                                        <p:cTn id="12" dur="500"/>
                                        <p:tgtEl>
                                          <p:spTgt spid="3174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1749">
                                            <p:txEl>
                                              <p:pRg st="0" end="0"/>
                                            </p:txEl>
                                          </p:spTgt>
                                        </p:tgtEl>
                                        <p:attrNameLst>
                                          <p:attrName>style.visibility</p:attrName>
                                        </p:attrNameLst>
                                      </p:cBhvr>
                                      <p:to>
                                        <p:strVal val="visible"/>
                                      </p:to>
                                    </p:set>
                                    <p:animEffect transition="in" filter="wipe(left)">
                                      <p:cBhvr>
                                        <p:cTn id="17" dur="500"/>
                                        <p:tgtEl>
                                          <p:spTgt spid="3174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1749">
                                            <p:txEl>
                                              <p:pRg st="1" end="1"/>
                                            </p:txEl>
                                          </p:spTgt>
                                        </p:tgtEl>
                                        <p:attrNameLst>
                                          <p:attrName>style.visibility</p:attrName>
                                        </p:attrNameLst>
                                      </p:cBhvr>
                                      <p:to>
                                        <p:strVal val="visible"/>
                                      </p:to>
                                    </p:set>
                                    <p:animEffect transition="in" filter="wipe(left)">
                                      <p:cBhvr>
                                        <p:cTn id="22" dur="500"/>
                                        <p:tgtEl>
                                          <p:spTgt spid="31749">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1749">
                                            <p:txEl>
                                              <p:pRg st="2" end="2"/>
                                            </p:txEl>
                                          </p:spTgt>
                                        </p:tgtEl>
                                        <p:attrNameLst>
                                          <p:attrName>style.visibility</p:attrName>
                                        </p:attrNameLst>
                                      </p:cBhvr>
                                      <p:to>
                                        <p:strVal val="visible"/>
                                      </p:to>
                                    </p:set>
                                    <p:animEffect transition="in" filter="wipe(left)">
                                      <p:cBhvr>
                                        <p:cTn id="27" dur="500"/>
                                        <p:tgtEl>
                                          <p:spTgt spid="31749">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nodePh="1">
                                  <p:stCondLst>
                                    <p:cond delay="0"/>
                                  </p:stCondLst>
                                  <p:endCondLst>
                                    <p:cond evt="begin" delay="0">
                                      <p:tn val="30"/>
                                    </p:cond>
                                  </p:endCondLst>
                                  <p:childTnLst>
                                    <p:set>
                                      <p:cBhvr>
                                        <p:cTn id="31" dur="1" fill="hold">
                                          <p:stCondLst>
                                            <p:cond delay="0"/>
                                          </p:stCondLst>
                                        </p:cTn>
                                        <p:tgtEl>
                                          <p:spTgt spid="31762">
                                            <p:txEl>
                                              <p:pRg st="0" end="0"/>
                                            </p:txEl>
                                          </p:spTgt>
                                        </p:tgtEl>
                                        <p:attrNameLst>
                                          <p:attrName>style.visibility</p:attrName>
                                        </p:attrNameLst>
                                      </p:cBhvr>
                                      <p:to>
                                        <p:strVal val="visible"/>
                                      </p:to>
                                    </p:set>
                                    <p:animEffect transition="in" filter="wipe(left)">
                                      <p:cBhvr>
                                        <p:cTn id="32" dur="500"/>
                                        <p:tgtEl>
                                          <p:spTgt spid="3176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build="p" autoUpdateAnimBg="0"/>
      <p:bldP spid="31749" grpId="0" build="p" autoUpdateAnimBg="0"/>
      <p:bldP spid="31762"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2514600" y="0"/>
            <a:ext cx="4495800" cy="519113"/>
          </a:xfrm>
          <a:prstGeom prst="rect">
            <a:avLst/>
          </a:prstGeom>
          <a:noFill/>
          <a:ln w="9525">
            <a:noFill/>
            <a:miter lim="800000"/>
            <a:headEnd/>
            <a:tailEnd/>
          </a:ln>
        </p:spPr>
        <p:txBody>
          <a:bodyPr>
            <a:spAutoFit/>
          </a:bodyPr>
          <a:lstStyle/>
          <a:p>
            <a:pPr algn="just">
              <a:spcBef>
                <a:spcPct val="50000"/>
              </a:spcBef>
            </a:pPr>
            <a:r>
              <a:rPr lang="en-US" altLang="zh-CN" sz="2800" b="1" dirty="0">
                <a:solidFill>
                  <a:srgbClr val="FFFF00"/>
                </a:solidFill>
                <a:cs typeface="Times New Roman" pitchFamily="18" charset="0"/>
              </a:rPr>
              <a:t>H. L. Mencken (1880-1956)</a:t>
            </a:r>
            <a:endParaRPr lang="en-US" altLang="zh-CN" sz="2800" dirty="0">
              <a:solidFill>
                <a:srgbClr val="FFFF00"/>
              </a:solidFill>
            </a:endParaRPr>
          </a:p>
        </p:txBody>
      </p:sp>
      <p:pic>
        <p:nvPicPr>
          <p:cNvPr id="36867" name="Picture 3" descr="Mencken"/>
          <p:cNvPicPr>
            <a:picLocks noChangeAspect="1" noChangeArrowheads="1"/>
          </p:cNvPicPr>
          <p:nvPr/>
        </p:nvPicPr>
        <p:blipFill>
          <a:blip r:embed="rId2"/>
          <a:srcRect/>
          <a:stretch>
            <a:fillRect/>
          </a:stretch>
        </p:blipFill>
        <p:spPr bwMode="auto">
          <a:xfrm>
            <a:off x="214282" y="928670"/>
            <a:ext cx="1885950" cy="2209800"/>
          </a:xfrm>
          <a:prstGeom prst="rect">
            <a:avLst/>
          </a:prstGeom>
          <a:ln>
            <a:noFill/>
          </a:ln>
          <a:effectLst>
            <a:softEdge rad="112500"/>
          </a:effectLst>
        </p:spPr>
      </p:pic>
      <p:sp>
        <p:nvSpPr>
          <p:cNvPr id="36868" name="Text Box 4"/>
          <p:cNvSpPr txBox="1">
            <a:spLocks noChangeArrowheads="1"/>
          </p:cNvSpPr>
          <p:nvPr/>
        </p:nvSpPr>
        <p:spPr bwMode="auto">
          <a:xfrm>
            <a:off x="2286000" y="476250"/>
            <a:ext cx="6286528" cy="3397853"/>
          </a:xfrm>
          <a:prstGeom prst="rect">
            <a:avLst/>
          </a:prstGeom>
          <a:noFill/>
          <a:ln w="9525">
            <a:noFill/>
            <a:miter lim="800000"/>
            <a:headEnd/>
            <a:tailEnd/>
          </a:ln>
        </p:spPr>
        <p:txBody>
          <a:bodyPr wrap="square">
            <a:spAutoFit/>
          </a:bodyPr>
          <a:lstStyle/>
          <a:p>
            <a:pPr algn="just">
              <a:lnSpc>
                <a:spcPct val="90000"/>
              </a:lnSpc>
              <a:spcBef>
                <a:spcPct val="50000"/>
              </a:spcBef>
            </a:pPr>
            <a:endParaRPr lang="en-US" altLang="zh-CN" sz="2000" dirty="0">
              <a:solidFill>
                <a:schemeClr val="bg2"/>
              </a:solidFill>
              <a:cs typeface="Times New Roman" pitchFamily="18" charset="0"/>
            </a:endParaRPr>
          </a:p>
          <a:p>
            <a:pPr algn="just">
              <a:lnSpc>
                <a:spcPct val="90000"/>
              </a:lnSpc>
              <a:spcBef>
                <a:spcPct val="50000"/>
              </a:spcBef>
            </a:pPr>
            <a:r>
              <a:rPr lang="en-US" altLang="zh-CN" dirty="0">
                <a:solidFill>
                  <a:schemeClr val="tx1">
                    <a:lumMod val="95000"/>
                  </a:schemeClr>
                </a:solidFill>
                <a:cs typeface="Times New Roman" pitchFamily="18" charset="0"/>
              </a:rPr>
              <a:t>Henry Louis Mencken, America’s most powerful social and literary critic in the 20</a:t>
            </a:r>
            <a:r>
              <a:rPr lang="en-US" altLang="zh-CN" baseline="30000" dirty="0">
                <a:solidFill>
                  <a:schemeClr val="tx1">
                    <a:lumMod val="95000"/>
                  </a:schemeClr>
                </a:solidFill>
                <a:cs typeface="Times New Roman" pitchFamily="18" charset="0"/>
              </a:rPr>
              <a:t>th</a:t>
            </a:r>
            <a:r>
              <a:rPr lang="en-US" altLang="zh-CN" dirty="0">
                <a:solidFill>
                  <a:schemeClr val="tx1">
                    <a:lumMod val="95000"/>
                  </a:schemeClr>
                </a:solidFill>
                <a:cs typeface="Times New Roman" pitchFamily="18" charset="0"/>
              </a:rPr>
              <a:t> century, was born in Baltimore, Maryland. He was a reporter or editor for several Baltimore papers, among them </a:t>
            </a:r>
            <a:r>
              <a:rPr lang="en-US" altLang="zh-CN" i="1" dirty="0">
                <a:solidFill>
                  <a:schemeClr val="tx1">
                    <a:lumMod val="95000"/>
                  </a:schemeClr>
                </a:solidFill>
                <a:cs typeface="Times New Roman" pitchFamily="18" charset="0"/>
              </a:rPr>
              <a:t>Baltimore Morning Herald</a:t>
            </a:r>
            <a:endParaRPr lang="en-US" altLang="zh-CN" dirty="0">
              <a:solidFill>
                <a:schemeClr val="tx1">
                  <a:lumMod val="95000"/>
                </a:schemeClr>
              </a:solidFill>
              <a:cs typeface="Times New Roman" pitchFamily="18" charset="0"/>
            </a:endParaRPr>
          </a:p>
          <a:p>
            <a:pPr algn="just">
              <a:lnSpc>
                <a:spcPct val="90000"/>
              </a:lnSpc>
              <a:spcBef>
                <a:spcPct val="50000"/>
              </a:spcBef>
            </a:pPr>
            <a:r>
              <a:rPr lang="en-US" altLang="zh-CN" dirty="0">
                <a:solidFill>
                  <a:schemeClr val="tx1">
                    <a:lumMod val="95000"/>
                  </a:schemeClr>
                </a:solidFill>
                <a:cs typeface="Times New Roman" pitchFamily="18" charset="0"/>
              </a:rPr>
              <a:t> In 1903 Mencken published a collection of poems, but he considered </a:t>
            </a:r>
            <a:r>
              <a:rPr lang="en-US" altLang="zh-CN" i="1" dirty="0">
                <a:solidFill>
                  <a:schemeClr val="tx1">
                    <a:lumMod val="95000"/>
                  </a:schemeClr>
                </a:solidFill>
                <a:cs typeface="Times New Roman" pitchFamily="18" charset="0"/>
              </a:rPr>
              <a:t>George Bernard Shaw: His Plays</a:t>
            </a:r>
            <a:r>
              <a:rPr lang="en-US" altLang="zh-CN" dirty="0">
                <a:solidFill>
                  <a:schemeClr val="tx1">
                    <a:lumMod val="95000"/>
                  </a:schemeClr>
                </a:solidFill>
                <a:cs typeface="Times New Roman" pitchFamily="18" charset="0"/>
              </a:rPr>
              <a:t> (1905) his first real book</a:t>
            </a:r>
            <a:r>
              <a:rPr lang="en-US" altLang="zh-CN" sz="2000" dirty="0">
                <a:solidFill>
                  <a:schemeClr val="bg2"/>
                </a:solidFill>
                <a:cs typeface="Times New Roman" pitchFamily="18" charset="0"/>
              </a:rPr>
              <a:t>. </a:t>
            </a:r>
          </a:p>
        </p:txBody>
      </p:sp>
      <p:sp>
        <p:nvSpPr>
          <p:cNvPr id="36869" name="Text Box 5"/>
          <p:cNvSpPr txBox="1">
            <a:spLocks noChangeArrowheads="1"/>
          </p:cNvSpPr>
          <p:nvPr/>
        </p:nvSpPr>
        <p:spPr bwMode="auto">
          <a:xfrm>
            <a:off x="428596" y="3786190"/>
            <a:ext cx="8358246" cy="2893100"/>
          </a:xfrm>
          <a:prstGeom prst="rect">
            <a:avLst/>
          </a:prstGeom>
          <a:noFill/>
          <a:ln w="9525">
            <a:noFill/>
            <a:miter lim="800000"/>
            <a:headEnd/>
            <a:tailEnd/>
          </a:ln>
        </p:spPr>
        <p:txBody>
          <a:bodyPr wrap="square">
            <a:spAutoFit/>
          </a:bodyPr>
          <a:lstStyle/>
          <a:p>
            <a:pPr algn="just">
              <a:lnSpc>
                <a:spcPct val="90000"/>
              </a:lnSpc>
              <a:spcBef>
                <a:spcPct val="50000"/>
              </a:spcBef>
            </a:pPr>
            <a:r>
              <a:rPr lang="en-US" altLang="zh-CN" sz="2000" dirty="0">
                <a:solidFill>
                  <a:schemeClr val="bg2"/>
                </a:solidFill>
                <a:cs typeface="Times New Roman" pitchFamily="18" charset="0"/>
              </a:rPr>
              <a:t> </a:t>
            </a:r>
          </a:p>
          <a:p>
            <a:pPr algn="just">
              <a:lnSpc>
                <a:spcPct val="90000"/>
              </a:lnSpc>
              <a:spcBef>
                <a:spcPct val="50000"/>
              </a:spcBef>
            </a:pPr>
            <a:r>
              <a:rPr lang="en-US" altLang="zh-CN" sz="2000" dirty="0">
                <a:solidFill>
                  <a:schemeClr val="tx1">
                    <a:lumMod val="95000"/>
                  </a:schemeClr>
                </a:solidFill>
                <a:cs typeface="Times New Roman" pitchFamily="18" charset="0"/>
              </a:rPr>
              <a:t>In 1919 he published </a:t>
            </a:r>
            <a:r>
              <a:rPr lang="en-US" altLang="zh-CN" sz="2000" i="1" dirty="0">
                <a:solidFill>
                  <a:schemeClr val="tx1">
                    <a:lumMod val="95000"/>
                  </a:schemeClr>
                </a:solidFill>
                <a:cs typeface="Times New Roman" pitchFamily="18" charset="0"/>
              </a:rPr>
              <a:t>The American Language</a:t>
            </a:r>
            <a:r>
              <a:rPr lang="en-US" altLang="zh-CN" sz="2000" dirty="0">
                <a:solidFill>
                  <a:schemeClr val="tx1">
                    <a:lumMod val="95000"/>
                  </a:schemeClr>
                </a:solidFill>
                <a:cs typeface="Times New Roman" pitchFamily="18" charset="0"/>
              </a:rPr>
              <a:t>, a guide to American expressions and idioms. He also wrote articles for the magazines The Smart Set and The American Mercury which show his hatred to the middle class.</a:t>
            </a:r>
          </a:p>
          <a:p>
            <a:pPr algn="just">
              <a:lnSpc>
                <a:spcPct val="90000"/>
              </a:lnSpc>
              <a:spcBef>
                <a:spcPct val="50000"/>
              </a:spcBef>
            </a:pPr>
            <a:r>
              <a:rPr lang="en-US" altLang="zh-CN" sz="2000" dirty="0">
                <a:solidFill>
                  <a:schemeClr val="tx1">
                    <a:lumMod val="95000"/>
                  </a:schemeClr>
                </a:solidFill>
                <a:cs typeface="Times New Roman" pitchFamily="18" charset="0"/>
              </a:rPr>
              <a:t>Mencken's autobiographical trilogy started with </a:t>
            </a:r>
            <a:r>
              <a:rPr lang="en-US" altLang="zh-CN" sz="2000" i="1" dirty="0">
                <a:solidFill>
                  <a:schemeClr val="tx1">
                    <a:lumMod val="95000"/>
                  </a:schemeClr>
                </a:solidFill>
                <a:cs typeface="Times New Roman" pitchFamily="18" charset="0"/>
              </a:rPr>
              <a:t>Happy Days</a:t>
            </a:r>
            <a:r>
              <a:rPr lang="en-US" altLang="zh-CN" sz="2000" dirty="0">
                <a:solidFill>
                  <a:schemeClr val="tx1">
                    <a:lumMod val="95000"/>
                  </a:schemeClr>
                </a:solidFill>
                <a:cs typeface="Times New Roman" pitchFamily="18" charset="0"/>
              </a:rPr>
              <a:t> (1940), and was followed by </a:t>
            </a:r>
            <a:r>
              <a:rPr lang="en-US" altLang="zh-CN" sz="2000" i="1" dirty="0">
                <a:solidFill>
                  <a:schemeClr val="tx1">
                    <a:lumMod val="95000"/>
                  </a:schemeClr>
                </a:solidFill>
                <a:cs typeface="Times New Roman" pitchFamily="18" charset="0"/>
              </a:rPr>
              <a:t>Newspaper Days </a:t>
            </a:r>
            <a:r>
              <a:rPr lang="en-US" altLang="zh-CN" sz="2000" dirty="0">
                <a:solidFill>
                  <a:schemeClr val="tx1">
                    <a:lumMod val="95000"/>
                  </a:schemeClr>
                </a:solidFill>
                <a:cs typeface="Times New Roman" pitchFamily="18" charset="0"/>
              </a:rPr>
              <a:t>(1941), and </a:t>
            </a:r>
            <a:r>
              <a:rPr lang="en-US" altLang="zh-CN" sz="2000" i="1" dirty="0">
                <a:solidFill>
                  <a:schemeClr val="tx1">
                    <a:lumMod val="95000"/>
                  </a:schemeClr>
                </a:solidFill>
                <a:cs typeface="Times New Roman" pitchFamily="18" charset="0"/>
              </a:rPr>
              <a:t>Heathen Days</a:t>
            </a:r>
            <a:r>
              <a:rPr lang="en-US" altLang="zh-CN" sz="2000" dirty="0">
                <a:solidFill>
                  <a:schemeClr val="tx1">
                    <a:lumMod val="95000"/>
                  </a:schemeClr>
                </a:solidFill>
                <a:cs typeface="Times New Roman" pitchFamily="18" charset="0"/>
              </a:rPr>
              <a:t> (1943). Last volume, </a:t>
            </a:r>
            <a:r>
              <a:rPr lang="en-US" altLang="zh-CN" sz="2000" i="1" dirty="0">
                <a:solidFill>
                  <a:schemeClr val="tx1">
                    <a:lumMod val="95000"/>
                  </a:schemeClr>
                </a:solidFill>
                <a:cs typeface="Times New Roman" pitchFamily="18" charset="0"/>
              </a:rPr>
              <a:t>My Life as Author and Editor</a:t>
            </a:r>
            <a:r>
              <a:rPr lang="en-US" altLang="zh-CN" sz="2000" dirty="0">
                <a:solidFill>
                  <a:schemeClr val="tx1">
                    <a:lumMod val="95000"/>
                  </a:schemeClr>
                </a:solidFill>
                <a:cs typeface="Times New Roman" pitchFamily="18" charset="0"/>
              </a:rPr>
              <a:t>, appeared posthumously in 1993. Mencken suffered in 1949 a stroke which impaired his speech. Mencken died of heart failure on January 29, 1956 in Baltimore.</a:t>
            </a:r>
            <a:endParaRPr lang="en-US" altLang="zh-CN" dirty="0">
              <a:solidFill>
                <a:schemeClr val="tx1">
                  <a:lumMod val="9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مستطيل 1"/>
          <p:cNvSpPr>
            <a:spLocks noChangeArrowheads="1"/>
          </p:cNvSpPr>
          <p:nvPr/>
        </p:nvSpPr>
        <p:spPr bwMode="auto">
          <a:xfrm>
            <a:off x="285750" y="1714500"/>
            <a:ext cx="8572500" cy="4740275"/>
          </a:xfrm>
          <a:prstGeom prst="rect">
            <a:avLst/>
          </a:prstGeom>
          <a:noFill/>
          <a:ln w="9525">
            <a:noFill/>
            <a:miter lim="800000"/>
            <a:headEnd/>
            <a:tailEnd/>
          </a:ln>
        </p:spPr>
        <p:txBody>
          <a:bodyPr>
            <a:spAutoFit/>
          </a:bodyPr>
          <a:lstStyle/>
          <a:p>
            <a:pPr algn="just">
              <a:spcBef>
                <a:spcPct val="50000"/>
              </a:spcBef>
              <a:buClr>
                <a:srgbClr val="FF0000"/>
              </a:buClr>
              <a:buFont typeface="Arial" pitchFamily="34" charset="0"/>
              <a:buChar char="•"/>
            </a:pPr>
            <a:r>
              <a:rPr lang="en-US" altLang="zh-CN" sz="2800">
                <a:cs typeface="Times New Roman" pitchFamily="18" charset="0"/>
              </a:rPr>
              <a:t>Part of the problem was that most American readers and writers had not yet outgrown the nineteenth century.</a:t>
            </a:r>
          </a:p>
          <a:p>
            <a:pPr algn="just">
              <a:spcBef>
                <a:spcPct val="50000"/>
              </a:spcBef>
              <a:buClr>
                <a:srgbClr val="FF0000"/>
              </a:buClr>
              <a:buFont typeface="Arial" pitchFamily="34" charset="0"/>
              <a:buChar char="•"/>
            </a:pPr>
            <a:r>
              <a:rPr lang="en-US" altLang="zh-CN" sz="2800">
                <a:cs typeface="Times New Roman" pitchFamily="18" charset="0"/>
              </a:rPr>
              <a:t> In the 1840s, Emerson had shown American literature the way forward. </a:t>
            </a:r>
          </a:p>
          <a:p>
            <a:pPr algn="just">
              <a:spcBef>
                <a:spcPct val="50000"/>
              </a:spcBef>
              <a:buClr>
                <a:srgbClr val="FF0000"/>
              </a:buClr>
              <a:buFont typeface="Arial" pitchFamily="34" charset="0"/>
              <a:buChar char="•"/>
            </a:pPr>
            <a:r>
              <a:rPr lang="en-US" altLang="zh-CN" sz="2800">
                <a:cs typeface="Times New Roman" pitchFamily="18" charset="0"/>
              </a:rPr>
              <a:t>In the 1880s, W. D. Howells gave similar leadership to the realist movement.</a:t>
            </a:r>
          </a:p>
          <a:p>
            <a:pPr algn="just">
              <a:spcBef>
                <a:spcPct val="50000"/>
              </a:spcBef>
              <a:buClr>
                <a:srgbClr val="FF0000"/>
              </a:buClr>
              <a:buFont typeface="Arial" pitchFamily="34" charset="0"/>
              <a:buChar char="•"/>
            </a:pPr>
            <a:r>
              <a:rPr lang="en-US" altLang="zh-CN" sz="2800">
                <a:cs typeface="Times New Roman" pitchFamily="18" charset="0"/>
              </a:rPr>
              <a:t> Starting in 1915, the critic Van Wyck Brooks opened a period of self-criticism. </a:t>
            </a:r>
          </a:p>
          <a:p>
            <a:pPr algn="just">
              <a:spcBef>
                <a:spcPct val="50000"/>
              </a:spcBef>
            </a:pPr>
            <a:endParaRPr lang="en-US" altLang="zh-CN"/>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3124200" y="0"/>
            <a:ext cx="2286000" cy="519113"/>
          </a:xfrm>
          <a:prstGeom prst="rect">
            <a:avLst/>
          </a:prstGeom>
          <a:noFill/>
          <a:ln w="9525">
            <a:noFill/>
            <a:miter lim="800000"/>
            <a:headEnd/>
            <a:tailEnd/>
          </a:ln>
        </p:spPr>
        <p:txBody>
          <a:bodyPr>
            <a:spAutoFit/>
          </a:bodyPr>
          <a:lstStyle/>
          <a:p>
            <a:pPr algn="just">
              <a:spcBef>
                <a:spcPct val="50000"/>
              </a:spcBef>
            </a:pPr>
            <a:r>
              <a:rPr lang="en-US" altLang="zh-CN" sz="2800" b="1">
                <a:solidFill>
                  <a:schemeClr val="bg2"/>
                </a:solidFill>
                <a:cs typeface="Times New Roman" pitchFamily="18" charset="0"/>
              </a:rPr>
              <a:t>Major Works</a:t>
            </a:r>
            <a:endParaRPr lang="en-US" altLang="zh-CN" sz="2800">
              <a:solidFill>
                <a:schemeClr val="bg2"/>
              </a:solidFill>
            </a:endParaRPr>
          </a:p>
        </p:txBody>
      </p:sp>
      <p:pic>
        <p:nvPicPr>
          <p:cNvPr id="37891" name="Picture 3" descr="http://images.google.com/images?q=tbn:9uVt7I4h6XMC:www.bartleby.com/bookstore/Images/Mencken1.gif">
            <a:hlinkClick r:id="rId2"/>
          </p:cNvPr>
          <p:cNvPicPr>
            <a:picLocks noChangeAspect="1" noChangeArrowheads="1"/>
          </p:cNvPicPr>
          <p:nvPr/>
        </p:nvPicPr>
        <p:blipFill>
          <a:blip r:embed="rId3" r:link="rId4"/>
          <a:srcRect/>
          <a:stretch>
            <a:fillRect/>
          </a:stretch>
        </p:blipFill>
        <p:spPr bwMode="auto">
          <a:xfrm>
            <a:off x="228600" y="457200"/>
            <a:ext cx="1609725" cy="24098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7892" name="Text Box 5"/>
          <p:cNvSpPr txBox="1">
            <a:spLocks noChangeArrowheads="1"/>
          </p:cNvSpPr>
          <p:nvPr/>
        </p:nvSpPr>
        <p:spPr bwMode="auto">
          <a:xfrm>
            <a:off x="1905000" y="533400"/>
            <a:ext cx="7239000" cy="2378075"/>
          </a:xfrm>
          <a:prstGeom prst="rect">
            <a:avLst/>
          </a:prstGeom>
          <a:noFill/>
          <a:ln w="9525">
            <a:noFill/>
            <a:miter lim="800000"/>
            <a:headEnd/>
            <a:tailEnd/>
          </a:ln>
        </p:spPr>
        <p:txBody>
          <a:bodyPr>
            <a:spAutoFit/>
          </a:bodyPr>
          <a:lstStyle/>
          <a:p>
            <a:pPr algn="just">
              <a:spcBef>
                <a:spcPct val="50000"/>
              </a:spcBef>
            </a:pPr>
            <a:r>
              <a:rPr lang="en-US" altLang="zh-CN" sz="2000" b="1" dirty="0">
                <a:solidFill>
                  <a:srgbClr val="FFFF00"/>
                </a:solidFill>
                <a:cs typeface="Times New Roman" pitchFamily="18" charset="0"/>
              </a:rPr>
              <a:t>About </a:t>
            </a:r>
            <a:r>
              <a:rPr lang="en-US" altLang="zh-CN" sz="2000" b="1" i="1" dirty="0">
                <a:solidFill>
                  <a:srgbClr val="FFFF00"/>
                </a:solidFill>
                <a:cs typeface="Times New Roman" pitchFamily="18" charset="0"/>
              </a:rPr>
              <a:t>The American Language</a:t>
            </a:r>
            <a:r>
              <a:rPr lang="en-US" altLang="zh-CN" sz="2000" dirty="0">
                <a:solidFill>
                  <a:srgbClr val="FFFF00"/>
                </a:solidFill>
                <a:cs typeface="Times New Roman" pitchFamily="18" charset="0"/>
              </a:rPr>
              <a:t>:</a:t>
            </a:r>
          </a:p>
          <a:p>
            <a:pPr algn="just">
              <a:spcBef>
                <a:spcPct val="50000"/>
              </a:spcBef>
            </a:pPr>
            <a:r>
              <a:rPr lang="en-US" altLang="zh-CN" sz="2000" i="1" dirty="0">
                <a:solidFill>
                  <a:srgbClr val="EFFBED"/>
                </a:solidFill>
                <a:cs typeface="Times New Roman" pitchFamily="18" charset="0"/>
              </a:rPr>
              <a:t>The American Language</a:t>
            </a:r>
            <a:r>
              <a:rPr lang="en-US" altLang="zh-CN" sz="2000" dirty="0">
                <a:solidFill>
                  <a:srgbClr val="EFFBED"/>
                </a:solidFill>
                <a:cs typeface="Times New Roman" pitchFamily="18" charset="0"/>
              </a:rPr>
              <a:t> was published in 1919 and Mencken attempted to bring together examples of American expressions and idioms. The book grew with each reissue through the years, and in 1945 and 1948 he published substantial supplements. By the time of his death, Mencken was perhaps the leading authority on the language of his country.</a:t>
            </a:r>
          </a:p>
        </p:txBody>
      </p:sp>
      <p:sp>
        <p:nvSpPr>
          <p:cNvPr id="37893" name="Text Box 6"/>
          <p:cNvSpPr txBox="1">
            <a:spLocks noChangeArrowheads="1"/>
          </p:cNvSpPr>
          <p:nvPr/>
        </p:nvSpPr>
        <p:spPr bwMode="auto">
          <a:xfrm>
            <a:off x="152400" y="2971800"/>
            <a:ext cx="8991600" cy="457200"/>
          </a:xfrm>
          <a:prstGeom prst="rect">
            <a:avLst/>
          </a:prstGeom>
          <a:noFill/>
          <a:ln w="9525">
            <a:noFill/>
            <a:miter lim="800000"/>
            <a:headEnd/>
            <a:tailEnd/>
          </a:ln>
        </p:spPr>
        <p:txBody>
          <a:bodyPr>
            <a:spAutoFit/>
          </a:bodyPr>
          <a:lstStyle/>
          <a:p>
            <a:pPr>
              <a:spcBef>
                <a:spcPct val="50000"/>
              </a:spcBef>
            </a:pPr>
            <a:endParaRPr lang="ar-SA">
              <a:solidFill>
                <a:schemeClr val="bg2"/>
              </a:solidFill>
            </a:endParaRPr>
          </a:p>
        </p:txBody>
      </p:sp>
      <p:sp>
        <p:nvSpPr>
          <p:cNvPr id="37894" name="Text Box 7"/>
          <p:cNvSpPr txBox="1">
            <a:spLocks noChangeArrowheads="1"/>
          </p:cNvSpPr>
          <p:nvPr/>
        </p:nvSpPr>
        <p:spPr bwMode="auto">
          <a:xfrm>
            <a:off x="0" y="2895600"/>
            <a:ext cx="9144000" cy="3140075"/>
          </a:xfrm>
          <a:prstGeom prst="rect">
            <a:avLst/>
          </a:prstGeom>
          <a:noFill/>
          <a:ln w="9525">
            <a:noFill/>
            <a:miter lim="800000"/>
            <a:headEnd/>
            <a:tailEnd/>
          </a:ln>
        </p:spPr>
        <p:txBody>
          <a:bodyPr>
            <a:spAutoFit/>
          </a:bodyPr>
          <a:lstStyle/>
          <a:p>
            <a:pPr algn="just">
              <a:spcBef>
                <a:spcPct val="50000"/>
              </a:spcBef>
            </a:pPr>
            <a:r>
              <a:rPr lang="en-US" altLang="zh-CN" sz="2000" dirty="0">
                <a:solidFill>
                  <a:srgbClr val="EFFBED"/>
                </a:solidFill>
                <a:cs typeface="Times New Roman" pitchFamily="18" charset="0"/>
              </a:rPr>
              <a:t>There seems, even at this late date, some remote possibility that the revival of conservative thought in America may actually suffice to rescue the original reputation of H.L. Mencken, as a funny and profound critic of democracy, and save him from being remembered as only a cranky (perhaps even racist and anti-Semitic) columnist and the author of a decent early book on linguistics.  This is not to diminish in any way the enduring value of </a:t>
            </a:r>
            <a:r>
              <a:rPr lang="en-US" altLang="zh-CN" sz="2000" i="1" dirty="0">
                <a:solidFill>
                  <a:srgbClr val="EFFBED"/>
                </a:solidFill>
                <a:cs typeface="Times New Roman" pitchFamily="18" charset="0"/>
              </a:rPr>
              <a:t>The American Language</a:t>
            </a:r>
            <a:r>
              <a:rPr lang="en-US" altLang="zh-CN" sz="2000" dirty="0">
                <a:solidFill>
                  <a:srgbClr val="EFFBED"/>
                </a:solidFill>
                <a:cs typeface="Times New Roman" pitchFamily="18" charset="0"/>
              </a:rPr>
              <a:t>; it remains eminently readable and retains its significance as an important defense of the distinctiveness and even the superiority of American English to British English.  At the time he wrote, Mr. Mencken's assertion may have seemed audacious, but now no one would argue with his conclusion.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shade val="100000"/>
                <a:satMod val="150000"/>
              </a:schemeClr>
            </a:gs>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مستطيل 1"/>
          <p:cNvSpPr/>
          <p:nvPr/>
        </p:nvSpPr>
        <p:spPr>
          <a:xfrm>
            <a:off x="1785918" y="2143116"/>
            <a:ext cx="4884573" cy="2554545"/>
          </a:xfrm>
          <a:prstGeom prst="rect">
            <a:avLst/>
          </a:prstGeom>
          <a:noFill/>
        </p:spPr>
        <p:txBody>
          <a:bodyPr>
            <a:spAutoFit/>
          </a:bodyPr>
          <a:lstStyle/>
          <a:p>
            <a:pPr algn="ctr">
              <a:defRPr/>
            </a:pPr>
            <a:r>
              <a:rPr lang="en-US" sz="8000" b="1" cap="all" dirty="0">
                <a:ln w="9000" cmpd="sng">
                  <a:solidFill>
                    <a:schemeClr val="accent4">
                      <a:shade val="50000"/>
                      <a:satMod val="120000"/>
                    </a:schemeClr>
                  </a:solidFill>
                  <a:prstDash val="solid"/>
                </a:ln>
                <a:solidFill>
                  <a:schemeClr val="tx2">
                    <a:lumMod val="90000"/>
                  </a:schemeClr>
                </a:solidFill>
                <a:effectLst>
                  <a:reflection blurRad="12700" stA="28000" endPos="45000" dist="1000" dir="5400000" sy="-100000" algn="bl" rotWithShape="0"/>
                </a:effectLst>
                <a:ea typeface="宋体" pitchFamily="2" charset="-122"/>
              </a:rPr>
              <a:t>Thank you </a:t>
            </a:r>
            <a:endParaRPr lang="ar-SA" sz="8000" b="1" cap="all" dirty="0">
              <a:ln w="9000" cmpd="sng">
                <a:solidFill>
                  <a:schemeClr val="accent4">
                    <a:shade val="50000"/>
                    <a:satMod val="120000"/>
                  </a:schemeClr>
                </a:solidFill>
                <a:prstDash val="solid"/>
              </a:ln>
              <a:solidFill>
                <a:schemeClr val="tx2">
                  <a:lumMod val="90000"/>
                </a:schemeClr>
              </a:solidFill>
              <a:effectLst>
                <a:reflection blurRad="12700" stA="28000" endPos="45000" dist="1000" dir="5400000" sy="-100000" algn="bl" rotWithShape="0"/>
              </a:effectLst>
              <a:ea typeface="宋体"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مستطيل 1"/>
          <p:cNvSpPr>
            <a:spLocks noChangeArrowheads="1"/>
          </p:cNvSpPr>
          <p:nvPr/>
        </p:nvSpPr>
        <p:spPr bwMode="auto">
          <a:xfrm>
            <a:off x="428625" y="1357313"/>
            <a:ext cx="8429625" cy="3754437"/>
          </a:xfrm>
          <a:prstGeom prst="rect">
            <a:avLst/>
          </a:prstGeom>
          <a:noFill/>
          <a:ln w="9525">
            <a:noFill/>
            <a:miter lim="800000"/>
            <a:headEnd/>
            <a:tailEnd/>
          </a:ln>
        </p:spPr>
        <p:txBody>
          <a:bodyPr>
            <a:spAutoFit/>
          </a:bodyPr>
          <a:lstStyle/>
          <a:p>
            <a:pPr algn="just">
              <a:spcBef>
                <a:spcPct val="50000"/>
              </a:spcBef>
              <a:buClr>
                <a:srgbClr val="FF0000"/>
              </a:buClr>
              <a:buFont typeface="Arial" pitchFamily="34" charset="0"/>
              <a:buChar char="•"/>
            </a:pPr>
            <a:r>
              <a:rPr lang="en-US" altLang="zh-CN" sz="2800">
                <a:cs typeface="Times New Roman" pitchFamily="18" charset="0"/>
              </a:rPr>
              <a:t>Young writers took notice of Brooks’s criticism. The result was the new realism which lasted up to the 1950s.</a:t>
            </a:r>
          </a:p>
          <a:p>
            <a:pPr algn="just">
              <a:spcBef>
                <a:spcPct val="50000"/>
              </a:spcBef>
              <a:buClr>
                <a:srgbClr val="FF0000"/>
              </a:buClr>
              <a:buFont typeface="Arial" pitchFamily="34" charset="0"/>
              <a:buChar char="•"/>
            </a:pPr>
            <a:r>
              <a:rPr lang="en-US" altLang="zh-CN" sz="2800">
                <a:cs typeface="Times New Roman" pitchFamily="18" charset="0"/>
              </a:rPr>
              <a:t> It made American literature one of the most exciting and most influential literatures of the world.</a:t>
            </a:r>
          </a:p>
          <a:p>
            <a:pPr algn="just">
              <a:spcBef>
                <a:spcPct val="50000"/>
              </a:spcBef>
              <a:buClr>
                <a:srgbClr val="FF0000"/>
              </a:buClr>
              <a:buFont typeface="Arial" pitchFamily="34" charset="0"/>
              <a:buChar char="•"/>
            </a:pPr>
            <a:r>
              <a:rPr lang="en-US" altLang="zh-CN" sz="2800">
                <a:cs typeface="Times New Roman" pitchFamily="18" charset="0"/>
              </a:rPr>
              <a:t> With </a:t>
            </a:r>
            <a:r>
              <a:rPr lang="en-US" altLang="zh-CN" sz="2800" i="1">
                <a:cs typeface="Times New Roman" pitchFamily="18" charset="0"/>
              </a:rPr>
              <a:t>The Flowering of New England: </a:t>
            </a:r>
            <a:r>
              <a:rPr lang="en-US" altLang="zh-CN" sz="2800">
                <a:cs typeface="Times New Roman" pitchFamily="18" charset="0"/>
              </a:rPr>
              <a:t>Brook became recognized as America’s first serious literary historian.</a:t>
            </a:r>
          </a:p>
          <a:p>
            <a:pPr algn="just">
              <a:spcBef>
                <a:spcPct val="50000"/>
              </a:spcBef>
            </a:pPr>
            <a:r>
              <a:rPr lang="en-US" altLang="zh-CN" sz="2800">
                <a:cs typeface="Times New Roman" pitchFamily="18" charset="0"/>
              </a:rPr>
              <a:t> </a:t>
            </a:r>
            <a:endParaRPr lang="ar-SA"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مستطيل 1"/>
          <p:cNvSpPr>
            <a:spLocks noChangeArrowheads="1"/>
          </p:cNvSpPr>
          <p:nvPr/>
        </p:nvSpPr>
        <p:spPr bwMode="auto">
          <a:xfrm>
            <a:off x="214313" y="500063"/>
            <a:ext cx="8715375" cy="4616450"/>
          </a:xfrm>
          <a:prstGeom prst="rect">
            <a:avLst/>
          </a:prstGeom>
          <a:noFill/>
          <a:ln w="9525">
            <a:noFill/>
            <a:miter lim="800000"/>
            <a:headEnd/>
            <a:tailEnd/>
          </a:ln>
        </p:spPr>
        <p:txBody>
          <a:bodyPr>
            <a:spAutoFit/>
          </a:bodyPr>
          <a:lstStyle/>
          <a:p>
            <a:pPr algn="just">
              <a:spcBef>
                <a:spcPct val="50000"/>
              </a:spcBef>
              <a:buClr>
                <a:srgbClr val="FF0000"/>
              </a:buClr>
              <a:buFont typeface="Arial" pitchFamily="34" charset="0"/>
              <a:buChar char="•"/>
            </a:pPr>
            <a:r>
              <a:rPr lang="en-US" altLang="zh-CN" sz="2800">
                <a:cs typeface="Times New Roman" pitchFamily="18" charset="0"/>
              </a:rPr>
              <a:t>In a sense, the nineteenth century didn’t end in America until about 1913. Around this time, the new critics- Brooks, H. L. Mencken and Hanna Larson- began celebrating the death of Puritanism. </a:t>
            </a:r>
          </a:p>
          <a:p>
            <a:pPr algn="just">
              <a:spcBef>
                <a:spcPct val="50000"/>
              </a:spcBef>
              <a:buClr>
                <a:srgbClr val="FF0000"/>
              </a:buClr>
              <a:buFont typeface="Arial" pitchFamily="34" charset="0"/>
              <a:buChar char="•"/>
            </a:pPr>
            <a:r>
              <a:rPr lang="en-US" altLang="zh-CN" sz="2800">
                <a:cs typeface="Times New Roman" pitchFamily="18" charset="0"/>
              </a:rPr>
              <a:t>In the nineteenth century, there was a “double standard” in both public and private morality: people had to “talk one way while acting in a completely different way”. But this was beginning to change. American readers were beginning to lose their fear of those who looked below the surface of human relationships.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مستطيل 1"/>
          <p:cNvSpPr>
            <a:spLocks noChangeArrowheads="1"/>
          </p:cNvSpPr>
          <p:nvPr/>
        </p:nvSpPr>
        <p:spPr bwMode="auto">
          <a:xfrm>
            <a:off x="500063" y="1720850"/>
            <a:ext cx="8143875" cy="2678113"/>
          </a:xfrm>
          <a:prstGeom prst="rect">
            <a:avLst/>
          </a:prstGeom>
          <a:noFill/>
          <a:ln w="9525">
            <a:noFill/>
            <a:miter lim="800000"/>
            <a:headEnd/>
            <a:tailEnd/>
          </a:ln>
        </p:spPr>
        <p:txBody>
          <a:bodyPr>
            <a:spAutoFit/>
          </a:bodyPr>
          <a:lstStyle/>
          <a:p>
            <a:pPr algn="just">
              <a:spcBef>
                <a:spcPct val="50000"/>
              </a:spcBef>
              <a:buClr>
                <a:srgbClr val="FF0000"/>
              </a:buClr>
              <a:buFont typeface="Arial" pitchFamily="34" charset="0"/>
              <a:buChar char="•"/>
            </a:pPr>
            <a:r>
              <a:rPr lang="en-US" altLang="zh-CN">
                <a:solidFill>
                  <a:srgbClr val="CCFF99"/>
                </a:solidFill>
                <a:cs typeface="Times New Roman" pitchFamily="18" charset="0"/>
              </a:rPr>
              <a:t> </a:t>
            </a:r>
            <a:r>
              <a:rPr lang="en-US" altLang="zh-CN" sz="2800">
                <a:cs typeface="Times New Roman" pitchFamily="18" charset="0"/>
              </a:rPr>
              <a:t>In 1919, Sigmund Freud, the great Austrian psychologist, had given a famous lecture series in American artists. But even before Freud’s arrival, two American novelists were starting to destroy the “double standard” of America’s puritanical morality: Edith Wharton and Theodore Dreiser. </a:t>
            </a:r>
            <a:endParaRPr lang="en-US" altLang="zh-CN"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مستطيل 1"/>
          <p:cNvSpPr>
            <a:spLocks noChangeArrowheads="1"/>
          </p:cNvSpPr>
          <p:nvPr/>
        </p:nvSpPr>
        <p:spPr bwMode="auto">
          <a:xfrm>
            <a:off x="500063" y="428625"/>
            <a:ext cx="4357687" cy="708025"/>
          </a:xfrm>
          <a:prstGeom prst="rect">
            <a:avLst/>
          </a:prstGeom>
          <a:noFill/>
          <a:ln w="9525">
            <a:noFill/>
            <a:miter lim="800000"/>
            <a:headEnd/>
            <a:tailEnd/>
          </a:ln>
        </p:spPr>
        <p:txBody>
          <a:bodyPr>
            <a:spAutoFit/>
          </a:bodyPr>
          <a:lstStyle/>
          <a:p>
            <a:pPr algn="just">
              <a:spcBef>
                <a:spcPct val="50000"/>
              </a:spcBef>
            </a:pPr>
            <a:r>
              <a:rPr lang="en-US" altLang="zh-CN" sz="4000" b="1">
                <a:solidFill>
                  <a:srgbClr val="FF0000"/>
                </a:solidFill>
                <a:cs typeface="Times New Roman" pitchFamily="18" charset="0"/>
              </a:rPr>
              <a:t>The Major writers</a:t>
            </a:r>
            <a:endParaRPr lang="en-US" altLang="zh-CN" sz="4000">
              <a:solidFill>
                <a:srgbClr val="FF0000"/>
              </a:solidFill>
            </a:endParaRPr>
          </a:p>
        </p:txBody>
      </p:sp>
      <p:sp>
        <p:nvSpPr>
          <p:cNvPr id="14339" name="مستطيل 2"/>
          <p:cNvSpPr>
            <a:spLocks noChangeArrowheads="1"/>
          </p:cNvSpPr>
          <p:nvPr/>
        </p:nvSpPr>
        <p:spPr bwMode="auto">
          <a:xfrm>
            <a:off x="2357438" y="1285875"/>
            <a:ext cx="4379912" cy="7724775"/>
          </a:xfrm>
          <a:prstGeom prst="rect">
            <a:avLst/>
          </a:prstGeom>
          <a:noFill/>
          <a:ln w="9525">
            <a:noFill/>
            <a:miter lim="800000"/>
            <a:headEnd/>
            <a:tailEnd/>
          </a:ln>
        </p:spPr>
        <p:txBody>
          <a:bodyPr>
            <a:spAutoFit/>
          </a:bodyPr>
          <a:lstStyle/>
          <a:p>
            <a:pPr algn="ctr">
              <a:spcBef>
                <a:spcPct val="50000"/>
              </a:spcBef>
            </a:pPr>
            <a:r>
              <a:rPr lang="en-US" altLang="zh-CN" sz="2800" b="1">
                <a:cs typeface="Times New Roman" pitchFamily="18" charset="0"/>
              </a:rPr>
              <a:t>Edith Wharton </a:t>
            </a:r>
          </a:p>
          <a:p>
            <a:pPr algn="ctr">
              <a:spcBef>
                <a:spcPct val="50000"/>
              </a:spcBef>
            </a:pPr>
            <a:r>
              <a:rPr lang="en-US" altLang="zh-CN" sz="2800" b="1">
                <a:cs typeface="Times New Roman" pitchFamily="18" charset="0"/>
              </a:rPr>
              <a:t>Theodore Dreiser </a:t>
            </a:r>
          </a:p>
          <a:p>
            <a:pPr algn="ctr">
              <a:spcBef>
                <a:spcPct val="50000"/>
              </a:spcBef>
            </a:pPr>
            <a:r>
              <a:rPr lang="en-US" altLang="zh-CN" sz="2800" b="1">
                <a:ea typeface="华文彩云" pitchFamily="2" charset="-122"/>
              </a:rPr>
              <a:t>Willa Cather </a:t>
            </a:r>
          </a:p>
          <a:p>
            <a:pPr algn="ctr">
              <a:spcBef>
                <a:spcPct val="50000"/>
              </a:spcBef>
            </a:pPr>
            <a:r>
              <a:rPr lang="en-US" altLang="zh-CN" sz="2800" b="1">
                <a:cs typeface="Times New Roman" pitchFamily="18" charset="0"/>
              </a:rPr>
              <a:t>Ellen Glasgow</a:t>
            </a:r>
          </a:p>
          <a:p>
            <a:pPr algn="ctr">
              <a:spcBef>
                <a:spcPct val="50000"/>
              </a:spcBef>
            </a:pPr>
            <a:r>
              <a:rPr lang="en-US" altLang="zh-CN" sz="2800" b="1">
                <a:cs typeface="Times New Roman" pitchFamily="18" charset="0"/>
              </a:rPr>
              <a:t>Sherwood Anderson</a:t>
            </a:r>
          </a:p>
          <a:p>
            <a:pPr algn="ctr">
              <a:spcBef>
                <a:spcPct val="50000"/>
              </a:spcBef>
            </a:pPr>
            <a:r>
              <a:rPr lang="en-US" altLang="zh-CN" sz="2800" b="1">
                <a:cs typeface="Times New Roman" pitchFamily="18" charset="0"/>
              </a:rPr>
              <a:t>Sinclair Lewis</a:t>
            </a:r>
          </a:p>
          <a:p>
            <a:pPr algn="ctr">
              <a:spcBef>
                <a:spcPct val="50000"/>
              </a:spcBef>
            </a:pPr>
            <a:r>
              <a:rPr lang="en-US" altLang="zh-CN" sz="2800" b="1">
                <a:cs typeface="Times New Roman" pitchFamily="18" charset="0"/>
              </a:rPr>
              <a:t>H. L. Mencken</a:t>
            </a:r>
            <a:endParaRPr lang="en-US" altLang="zh-CN" sz="2800" b="1"/>
          </a:p>
          <a:p>
            <a:pPr algn="ctr">
              <a:spcBef>
                <a:spcPct val="50000"/>
              </a:spcBef>
            </a:pPr>
            <a:endParaRPr lang="en-US" altLang="zh-CN"/>
          </a:p>
          <a:p>
            <a:pPr algn="ctr">
              <a:spcBef>
                <a:spcPct val="50000"/>
              </a:spcBef>
            </a:pPr>
            <a:endParaRPr lang="ar-SA"/>
          </a:p>
          <a:p>
            <a:pPr algn="ctr">
              <a:spcBef>
                <a:spcPct val="50000"/>
              </a:spcBef>
            </a:pPr>
            <a:endParaRPr lang="ar-SA"/>
          </a:p>
          <a:p>
            <a:pPr algn="ctr">
              <a:spcBef>
                <a:spcPct val="50000"/>
              </a:spcBef>
            </a:pPr>
            <a:endParaRPr lang="en-US" altLang="zh-CN" b="1">
              <a:solidFill>
                <a:schemeClr val="bg2"/>
              </a:solidFill>
              <a:ea typeface="华文彩云" pitchFamily="2" charset="-122"/>
            </a:endParaRPr>
          </a:p>
          <a:p>
            <a:pPr algn="ctr">
              <a:spcBef>
                <a:spcPct val="50000"/>
              </a:spcBef>
            </a:pPr>
            <a:endParaRPr lang="en-US" altLang="zh-CN">
              <a:solidFill>
                <a:schemeClr val="bg2"/>
              </a:solidFill>
              <a:cs typeface="Times New Roman" pitchFamily="18" charset="0"/>
            </a:endParaRPr>
          </a:p>
          <a:p>
            <a:pPr algn="ctr">
              <a:spcBef>
                <a:spcPct val="50000"/>
              </a:spcBef>
            </a:pPr>
            <a:endParaRPr lang="en-US" altLang="zh-CN">
              <a:solidFill>
                <a:schemeClr val="bg2"/>
              </a:solidFill>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428625" y="3929063"/>
            <a:ext cx="2357438" cy="1169987"/>
          </a:xfrm>
          <a:prstGeom prst="rect">
            <a:avLst/>
          </a:prstGeom>
          <a:noFill/>
          <a:ln w="9525">
            <a:noFill/>
            <a:miter lim="800000"/>
            <a:headEnd/>
            <a:tailEnd/>
          </a:ln>
        </p:spPr>
        <p:txBody>
          <a:bodyPr>
            <a:spAutoFit/>
          </a:bodyPr>
          <a:lstStyle/>
          <a:p>
            <a:pPr algn="just">
              <a:spcBef>
                <a:spcPct val="50000"/>
              </a:spcBef>
            </a:pPr>
            <a:r>
              <a:rPr lang="en-US" altLang="zh-CN" sz="2800">
                <a:solidFill>
                  <a:srgbClr val="FF0000"/>
                </a:solidFill>
                <a:cs typeface="Times New Roman" pitchFamily="18" charset="0"/>
              </a:rPr>
              <a:t>Edith Wharton </a:t>
            </a:r>
          </a:p>
          <a:p>
            <a:pPr algn="just">
              <a:spcBef>
                <a:spcPct val="50000"/>
              </a:spcBef>
            </a:pPr>
            <a:r>
              <a:rPr lang="en-US" altLang="zh-CN" sz="2800">
                <a:solidFill>
                  <a:schemeClr val="tx2"/>
                </a:solidFill>
                <a:cs typeface="Times New Roman" pitchFamily="18" charset="0"/>
              </a:rPr>
              <a:t>(1862-1937)</a:t>
            </a:r>
            <a:endParaRPr lang="en-US" altLang="zh-CN">
              <a:solidFill>
                <a:schemeClr val="tx2"/>
              </a:solidFill>
              <a:cs typeface="Times New Roman" pitchFamily="18" charset="0"/>
            </a:endParaRPr>
          </a:p>
        </p:txBody>
      </p:sp>
      <p:pic>
        <p:nvPicPr>
          <p:cNvPr id="11267" name="Picture 4" descr="Edith Wharton">
            <a:hlinkClick r:id="rId2"/>
          </p:cNvPr>
          <p:cNvPicPr>
            <a:picLocks noChangeAspect="1" noChangeArrowheads="1"/>
          </p:cNvPicPr>
          <p:nvPr/>
        </p:nvPicPr>
        <p:blipFill>
          <a:blip r:embed="rId3"/>
          <a:srcRect/>
          <a:stretch>
            <a:fillRect/>
          </a:stretch>
        </p:blipFill>
        <p:spPr bwMode="auto">
          <a:xfrm>
            <a:off x="571500" y="857250"/>
            <a:ext cx="1981200" cy="2514600"/>
          </a:xfrm>
          <a:prstGeom prst="rect">
            <a:avLst/>
          </a:prstGeom>
          <a:ln>
            <a:noFill/>
          </a:ln>
          <a:effectLst>
            <a:outerShdw blurRad="292100" dist="139700" dir="2700000" algn="tl" rotWithShape="0">
              <a:srgbClr val="333333">
                <a:alpha val="65000"/>
              </a:srgbClr>
            </a:outerShdw>
          </a:effectLst>
        </p:spPr>
      </p:pic>
      <p:sp>
        <p:nvSpPr>
          <p:cNvPr id="15364" name="Text Box 5"/>
          <p:cNvSpPr txBox="1">
            <a:spLocks noChangeArrowheads="1"/>
          </p:cNvSpPr>
          <p:nvPr/>
        </p:nvSpPr>
        <p:spPr bwMode="auto">
          <a:xfrm>
            <a:off x="2214563" y="428625"/>
            <a:ext cx="6696075" cy="461963"/>
          </a:xfrm>
          <a:prstGeom prst="rect">
            <a:avLst/>
          </a:prstGeom>
          <a:noFill/>
          <a:ln w="9525">
            <a:noFill/>
            <a:miter lim="800000"/>
            <a:headEnd/>
            <a:tailEnd/>
          </a:ln>
        </p:spPr>
        <p:txBody>
          <a:bodyPr>
            <a:spAutoFit/>
          </a:bodyPr>
          <a:lstStyle/>
          <a:p>
            <a:pPr algn="just">
              <a:spcBef>
                <a:spcPct val="50000"/>
              </a:spcBef>
              <a:buClr>
                <a:srgbClr val="C00000"/>
              </a:buClr>
              <a:buFont typeface="Wingdings" pitchFamily="2" charset="2"/>
              <a:buChar char="Ø"/>
            </a:pPr>
            <a:endParaRPr lang="en-US" altLang="zh-CN">
              <a:cs typeface="Times New Roman" pitchFamily="18" charset="0"/>
            </a:endParaRPr>
          </a:p>
        </p:txBody>
      </p:sp>
      <p:sp>
        <p:nvSpPr>
          <p:cNvPr id="15365" name="مستطيل 4"/>
          <p:cNvSpPr>
            <a:spLocks noChangeArrowheads="1"/>
          </p:cNvSpPr>
          <p:nvPr/>
        </p:nvSpPr>
        <p:spPr bwMode="auto">
          <a:xfrm>
            <a:off x="2786063" y="714375"/>
            <a:ext cx="6143625" cy="5262563"/>
          </a:xfrm>
          <a:prstGeom prst="rect">
            <a:avLst/>
          </a:prstGeom>
          <a:noFill/>
          <a:ln w="9525">
            <a:noFill/>
            <a:miter lim="800000"/>
            <a:headEnd/>
            <a:tailEnd/>
          </a:ln>
        </p:spPr>
        <p:txBody>
          <a:bodyPr>
            <a:spAutoFit/>
          </a:bodyPr>
          <a:lstStyle/>
          <a:p>
            <a:pPr marL="514350" indent="-514350">
              <a:buClr>
                <a:srgbClr val="FF0000"/>
              </a:buClr>
              <a:buFont typeface="Arial" pitchFamily="34" charset="0"/>
              <a:buChar char="•"/>
            </a:pPr>
            <a:r>
              <a:rPr lang="en-US" altLang="zh-TW" sz="2800"/>
              <a:t>American author best known for her stories and novels about the upper-class society into which she was born</a:t>
            </a:r>
          </a:p>
          <a:p>
            <a:pPr marL="514350" indent="-514350">
              <a:buClr>
                <a:srgbClr val="FF0000"/>
              </a:buClr>
            </a:pPr>
            <a:endParaRPr lang="en-US" altLang="zh-TW" sz="2800"/>
          </a:p>
          <a:p>
            <a:pPr marL="514350" indent="-514350">
              <a:buClr>
                <a:srgbClr val="FF0000"/>
              </a:buClr>
              <a:buFont typeface="Arial" pitchFamily="34" charset="0"/>
              <a:buChar char="•"/>
            </a:pPr>
            <a:r>
              <a:rPr lang="en-US" altLang="zh-TW" sz="2800"/>
              <a:t>Wharton is today recognized as a major writer of the first two decades of the twentieth century. </a:t>
            </a:r>
          </a:p>
          <a:p>
            <a:pPr marL="514350" indent="-514350">
              <a:buClr>
                <a:srgbClr val="FF0000"/>
              </a:buClr>
            </a:pPr>
            <a:endParaRPr lang="en-US" altLang="zh-TW" sz="2800"/>
          </a:p>
          <a:p>
            <a:pPr marL="514350" indent="-514350">
              <a:buClr>
                <a:srgbClr val="FF0000"/>
              </a:buClr>
              <a:buFont typeface="Arial" pitchFamily="34" charset="0"/>
              <a:buChar char="•"/>
            </a:pPr>
            <a:r>
              <a:rPr lang="en-US" altLang="zh-TW" sz="2800"/>
              <a:t>She has written extensively on New York families with old money in struggle with social climbers. </a:t>
            </a:r>
          </a:p>
          <a:p>
            <a:pPr marL="514350" indent="-514350">
              <a:buClr>
                <a:srgbClr val="FF0000"/>
              </a:buClr>
            </a:pPr>
            <a:endParaRPr lang="ar-SA" sz="28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مستطيل 1"/>
          <p:cNvSpPr>
            <a:spLocks noChangeArrowheads="1"/>
          </p:cNvSpPr>
          <p:nvPr/>
        </p:nvSpPr>
        <p:spPr bwMode="auto">
          <a:xfrm>
            <a:off x="214313" y="214313"/>
            <a:ext cx="8643937" cy="7416800"/>
          </a:xfrm>
          <a:prstGeom prst="rect">
            <a:avLst/>
          </a:prstGeom>
          <a:noFill/>
          <a:ln w="9525">
            <a:noFill/>
            <a:miter lim="800000"/>
            <a:headEnd/>
            <a:tailEnd/>
          </a:ln>
        </p:spPr>
        <p:txBody>
          <a:bodyPr>
            <a:spAutoFit/>
          </a:bodyPr>
          <a:lstStyle/>
          <a:p>
            <a:pPr marL="514350" indent="-514350">
              <a:buClr>
                <a:srgbClr val="FF0000"/>
              </a:buClr>
              <a:buFont typeface="Wingdings" pitchFamily="2" charset="2"/>
              <a:buChar char="Ø"/>
            </a:pPr>
            <a:r>
              <a:rPr lang="en-US" altLang="zh-TW" sz="2800"/>
              <a:t>Her fiction belongs to the novel of manners tradition. Her prose is elegant and her plots are tightly constructed. </a:t>
            </a:r>
          </a:p>
          <a:p>
            <a:pPr marL="514350" indent="-514350">
              <a:buClr>
                <a:srgbClr val="FF0000"/>
              </a:buClr>
            </a:pPr>
            <a:endParaRPr lang="en-US" altLang="zh-TW" sz="2800"/>
          </a:p>
          <a:p>
            <a:pPr marL="514350" indent="-514350">
              <a:buClr>
                <a:srgbClr val="FF0000"/>
              </a:buClr>
              <a:buFont typeface="Wingdings" pitchFamily="2" charset="2"/>
              <a:buChar char="Ø"/>
            </a:pPr>
            <a:r>
              <a:rPr lang="en-US" altLang="zh-TW" sz="2800"/>
              <a:t>She  is the first woman to receive a Doctor of Letters degree from Yale University</a:t>
            </a:r>
          </a:p>
          <a:p>
            <a:pPr marL="514350" indent="-514350">
              <a:buClr>
                <a:srgbClr val="FF0000"/>
              </a:buClr>
            </a:pPr>
            <a:endParaRPr lang="en-US" altLang="zh-TW" sz="2800"/>
          </a:p>
          <a:p>
            <a:pPr marL="514350" indent="-514350">
              <a:buClr>
                <a:srgbClr val="FF0000"/>
              </a:buClr>
              <a:buFont typeface="Wingdings" pitchFamily="2" charset="2"/>
              <a:buChar char="Ø"/>
            </a:pPr>
            <a:r>
              <a:rPr lang="en-US" altLang="zh-TW" sz="2800"/>
              <a:t>Her major literary model was </a:t>
            </a:r>
            <a:r>
              <a:rPr lang="en-US" altLang="zh-TW" sz="2800" u="sng"/>
              <a:t>Henry James</a:t>
            </a:r>
            <a:r>
              <a:rPr lang="en-US" altLang="zh-TW" sz="2800"/>
              <a:t>, whom she knew, and her work reveals James's concern for artistic form and ethical issues. </a:t>
            </a:r>
          </a:p>
          <a:p>
            <a:pPr marL="514350" indent="-514350">
              <a:buClr>
                <a:srgbClr val="FF0000"/>
              </a:buClr>
            </a:pPr>
            <a:endParaRPr lang="en-US" altLang="zh-TW" sz="2800"/>
          </a:p>
          <a:p>
            <a:pPr marL="514350" indent="-514350">
              <a:buClr>
                <a:srgbClr val="FF0000"/>
              </a:buClr>
              <a:buFont typeface="Wingdings" pitchFamily="2" charset="2"/>
              <a:buChar char="Ø"/>
            </a:pPr>
            <a:r>
              <a:rPr lang="en-US" altLang="zh-TW" sz="2800"/>
              <a:t>In her novels she explored the suffering caused by changing economic forces and Victorian-era social codes</a:t>
            </a:r>
          </a:p>
          <a:p>
            <a:pPr marL="514350" indent="-514350">
              <a:buClr>
                <a:srgbClr val="FF0000"/>
              </a:buClr>
            </a:pPr>
            <a:endParaRPr lang="en-US" altLang="zh-TW" sz="2800"/>
          </a:p>
          <a:p>
            <a:pPr marL="514350" indent="-514350">
              <a:buClr>
                <a:srgbClr val="FF0000"/>
              </a:buClr>
            </a:pPr>
            <a:endParaRPr lang="en-US" altLang="zh-TW" sz="2800"/>
          </a:p>
          <a:p>
            <a:pPr marL="514350" indent="-514350">
              <a:buClr>
                <a:srgbClr val="FF0000"/>
              </a:buClr>
            </a:pPr>
            <a:r>
              <a:rPr lang="en-US" altLang="zh-TW" sz="2800"/>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ركة">
  <a:themeElements>
    <a:clrScheme name="حركة">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حركة">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حركة">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763</TotalTime>
  <Words>2521</Words>
  <Application>Microsoft PowerPoint</Application>
  <PresentationFormat>On-screen Show (4:3)</PresentationFormat>
  <Paragraphs>134</Paragraphs>
  <Slides>31</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31</vt:i4>
      </vt:variant>
    </vt:vector>
  </HeadingPairs>
  <TitlesOfParts>
    <vt:vector size="44" baseType="lpstr">
      <vt:lpstr>Times New Roman</vt:lpstr>
      <vt:lpstr>SimSun</vt:lpstr>
      <vt:lpstr>Arial</vt:lpstr>
      <vt:lpstr>Consolas</vt:lpstr>
      <vt:lpstr>华文楷体</vt:lpstr>
      <vt:lpstr>Corbel</vt:lpstr>
      <vt:lpstr>Wingdings</vt:lpstr>
      <vt:lpstr>Wingdings 2</vt:lpstr>
      <vt:lpstr>Wingdings 3</vt:lpstr>
      <vt:lpstr>Calibri</vt:lpstr>
      <vt:lpstr>Tahoma</vt:lpstr>
      <vt:lpstr>华文彩云</vt:lpstr>
      <vt:lpstr>حركة</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Company>SHANGHAI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amao</dc:creator>
  <cp:lastModifiedBy>1</cp:lastModifiedBy>
  <cp:revision>70</cp:revision>
  <dcterms:created xsi:type="dcterms:W3CDTF">2003-12-10T02:50:39Z</dcterms:created>
  <dcterms:modified xsi:type="dcterms:W3CDTF">2010-03-16T21:16:55Z</dcterms:modified>
</cp:coreProperties>
</file>